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19" r:id="rId3"/>
    <p:sldId id="336" r:id="rId4"/>
    <p:sldId id="337" r:id="rId5"/>
    <p:sldId id="273" r:id="rId6"/>
    <p:sldId id="322" r:id="rId7"/>
    <p:sldId id="277" r:id="rId8"/>
    <p:sldId id="278" r:id="rId9"/>
    <p:sldId id="275" r:id="rId10"/>
    <p:sldId id="276" r:id="rId11"/>
    <p:sldId id="271" r:id="rId12"/>
    <p:sldId id="279" r:id="rId13"/>
    <p:sldId id="324" r:id="rId14"/>
    <p:sldId id="284" r:id="rId15"/>
    <p:sldId id="270" r:id="rId16"/>
    <p:sldId id="293" r:id="rId17"/>
    <p:sldId id="297" r:id="rId18"/>
    <p:sldId id="325" r:id="rId19"/>
    <p:sldId id="303" r:id="rId20"/>
    <p:sldId id="313" r:id="rId21"/>
    <p:sldId id="300" r:id="rId22"/>
    <p:sldId id="294" r:id="rId23"/>
    <p:sldId id="314" r:id="rId24"/>
    <p:sldId id="298" r:id="rId25"/>
    <p:sldId id="301" r:id="rId26"/>
    <p:sldId id="315" r:id="rId27"/>
    <p:sldId id="310" r:id="rId28"/>
    <p:sldId id="269" r:id="rId29"/>
    <p:sldId id="309" r:id="rId30"/>
    <p:sldId id="316" r:id="rId31"/>
    <p:sldId id="308" r:id="rId32"/>
    <p:sldId id="307" r:id="rId33"/>
    <p:sldId id="311" r:id="rId34"/>
    <p:sldId id="306" r:id="rId35"/>
    <p:sldId id="326" r:id="rId36"/>
    <p:sldId id="265" r:id="rId37"/>
    <p:sldId id="257" r:id="rId38"/>
    <p:sldId id="328" r:id="rId39"/>
    <p:sldId id="335" r:id="rId40"/>
    <p:sldId id="327" r:id="rId41"/>
    <p:sldId id="329" r:id="rId42"/>
    <p:sldId id="302" r:id="rId43"/>
    <p:sldId id="330" r:id="rId44"/>
    <p:sldId id="292" r:id="rId45"/>
    <p:sldId id="331" r:id="rId46"/>
    <p:sldId id="334" r:id="rId47"/>
    <p:sldId id="332" r:id="rId48"/>
    <p:sldId id="290" r:id="rId49"/>
    <p:sldId id="262" r:id="rId50"/>
    <p:sldId id="333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70" d="100"/>
          <a:sy n="70" d="100"/>
        </p:scale>
        <p:origin x="-13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980728"/>
            <a:ext cx="65527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err="1" smtClean="0">
                <a:latin typeface="Monotype Corsiva" panose="03010101010201010101" pitchFamily="66" charset="0"/>
              </a:rPr>
              <a:t>Пашковцы</a:t>
            </a:r>
            <a:r>
              <a:rPr lang="ru-RU" sz="8800" b="1" dirty="0" smtClean="0">
                <a:latin typeface="Monotype Corsiva" panose="03010101010201010101" pitchFamily="66" charset="0"/>
              </a:rPr>
              <a:t>    </a:t>
            </a:r>
            <a:endParaRPr lang="ru-RU" sz="8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636912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latin typeface="Monotype Corsiva" panose="03010101010201010101" pitchFamily="66" charset="0"/>
              </a:rPr>
              <a:t>«…они стремились к лучшему, то есть к небесному…»                Евр. 11:16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86693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История\Презентация\фото к презентации\Париж 19 ве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1" y="0"/>
            <a:ext cx="87993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17329"/>
            <a:ext cx="4067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dirty="0">
                <a:latin typeface="Monotype Corsiva" panose="03010101010201010101" pitchFamily="66" charset="0"/>
                <a:ea typeface="+mj-ea"/>
                <a:cs typeface="+mj-cs"/>
              </a:rPr>
              <a:t>Среди слушателей Лорда </a:t>
            </a:r>
            <a:r>
              <a:rPr lang="ru-RU" sz="2000" dirty="0" err="1">
                <a:latin typeface="Monotype Corsiva" panose="03010101010201010101" pitchFamily="66" charset="0"/>
                <a:ea typeface="+mj-ea"/>
                <a:cs typeface="+mj-cs"/>
              </a:rPr>
              <a:t>Редстока</a:t>
            </a:r>
            <a:r>
              <a:rPr lang="ru-RU" sz="2000" dirty="0">
                <a:latin typeface="Monotype Corsiva" panose="03010101010201010101" pitchFamily="66" charset="0"/>
                <a:ea typeface="+mj-ea"/>
                <a:cs typeface="+mj-cs"/>
              </a:rPr>
              <a:t> бывали и </a:t>
            </a:r>
            <a:r>
              <a:rPr lang="ru-RU" sz="2000" dirty="0" smtClean="0">
                <a:latin typeface="Monotype Corsiva" panose="03010101010201010101" pitchFamily="66" charset="0"/>
                <a:ea typeface="+mj-ea"/>
                <a:cs typeface="+mj-cs"/>
              </a:rPr>
              <a:t>русские из </a:t>
            </a:r>
            <a:r>
              <a:rPr lang="ru-RU" sz="2000" dirty="0">
                <a:latin typeface="Monotype Corsiva" panose="03010101010201010101" pitchFamily="66" charset="0"/>
                <a:ea typeface="+mj-ea"/>
                <a:cs typeface="+mj-cs"/>
              </a:rPr>
              <a:t>высшего петербургского общества, </a:t>
            </a:r>
            <a:r>
              <a:rPr lang="ru-RU" sz="2000" dirty="0" smtClean="0">
                <a:latin typeface="Monotype Corsiva" panose="03010101010201010101" pitchFamily="66" charset="0"/>
                <a:ea typeface="+mj-ea"/>
                <a:cs typeface="+mj-cs"/>
              </a:rPr>
              <a:t>которы</a:t>
            </a:r>
            <a:r>
              <a:rPr lang="ru-RU" sz="2000" dirty="0">
                <a:latin typeface="Monotype Corsiva" panose="03010101010201010101" pitchFamily="66" charset="0"/>
                <a:ea typeface="+mj-ea"/>
                <a:cs typeface="+mj-cs"/>
              </a:rPr>
              <a:t>е</a:t>
            </a:r>
            <a:r>
              <a:rPr lang="ru-RU" sz="2000" dirty="0" smtClean="0">
                <a:latin typeface="Monotype Corsiva" panose="03010101010201010101" pitchFamily="66" charset="0"/>
                <a:ea typeface="+mj-ea"/>
                <a:cs typeface="+mj-cs"/>
              </a:rPr>
              <a:t> часто бывали в Европе</a:t>
            </a:r>
            <a:endParaRPr lang="ru-RU" sz="2000" dirty="0">
              <a:latin typeface="Monotype Corsiva" panose="03010101010201010101" pitchFamily="66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1397966"/>
            <a:ext cx="1002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Париж</a:t>
            </a:r>
            <a:endParaRPr lang="ru-RU" sz="2400" b="1" dirty="0"/>
          </a:p>
        </p:txBody>
      </p:sp>
      <p:pic>
        <p:nvPicPr>
          <p:cNvPr id="8" name="Picture 4" descr="D:\История\Презентация\фото к презентации\Лорд Редсток  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5"/>
          <a:stretch/>
        </p:blipFill>
        <p:spPr bwMode="auto">
          <a:xfrm>
            <a:off x="172322" y="3717032"/>
            <a:ext cx="252149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58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3.bp.blogspot.com/-n9CFJ3bW_So/UauBkHBAhhI/AAAAAAAAAGw/Pj4RbFURXsI/s1600/peterburg_187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6711"/>
            <a:ext cx="9163933" cy="615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История\Презентация\фото к презентации\Лорд Гренвилл Редсток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8626"/>
            <a:ext cx="1656184" cy="22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0"/>
            <a:ext cx="60486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dirty="0" smtClean="0">
                <a:latin typeface="Monotype Corsiva" panose="03010101010201010101" pitchFamily="66" charset="0"/>
                <a:ea typeface="+mj-ea"/>
                <a:cs typeface="+mj-cs"/>
              </a:rPr>
              <a:t>Лорд </a:t>
            </a:r>
            <a:r>
              <a:rPr lang="ru-RU" sz="2000" dirty="0">
                <a:latin typeface="Monotype Corsiva" panose="03010101010201010101" pitchFamily="66" charset="0"/>
                <a:ea typeface="+mj-ea"/>
                <a:cs typeface="+mj-cs"/>
              </a:rPr>
              <a:t>любит </a:t>
            </a:r>
            <a:r>
              <a:rPr lang="ru-RU" sz="2000" dirty="0" smtClean="0">
                <a:latin typeface="Monotype Corsiva" panose="03010101010201010101" pitchFamily="66" charset="0"/>
                <a:ea typeface="+mj-ea"/>
                <a:cs typeface="+mj-cs"/>
              </a:rPr>
              <a:t>останавливать... </a:t>
            </a:r>
            <a:r>
              <a:rPr lang="ru-RU" sz="2000" dirty="0">
                <a:latin typeface="Monotype Corsiva" panose="03010101010201010101" pitchFamily="66" charset="0"/>
                <a:ea typeface="+mj-ea"/>
                <a:cs typeface="+mj-cs"/>
              </a:rPr>
              <a:t>Молча, но с лаской во взоре он сует в руки встречному </a:t>
            </a:r>
            <a:r>
              <a:rPr lang="ru-RU" sz="2000" dirty="0" smtClean="0">
                <a:latin typeface="Monotype Corsiva" panose="03010101010201010101" pitchFamily="66" charset="0"/>
                <a:ea typeface="+mj-ea"/>
                <a:cs typeface="+mj-cs"/>
              </a:rPr>
              <a:t>человеку книжечку </a:t>
            </a:r>
            <a:r>
              <a:rPr lang="ru-RU" sz="2000" dirty="0">
                <a:latin typeface="Monotype Corsiva" panose="03010101010201010101" pitchFamily="66" charset="0"/>
                <a:ea typeface="+mj-ea"/>
                <a:cs typeface="+mj-cs"/>
              </a:rPr>
              <a:t>Нового Завета, и идет далее, чтобы сделать такой же подарок другому. Бездонные карманы длиннополой бекеши </a:t>
            </a:r>
            <a:r>
              <a:rPr lang="ru-RU" sz="2000" dirty="0" err="1">
                <a:latin typeface="Monotype Corsiva" panose="03010101010201010101" pitchFamily="66" charset="0"/>
                <a:ea typeface="+mj-ea"/>
                <a:cs typeface="+mj-cs"/>
              </a:rPr>
              <a:t>Редстока</a:t>
            </a:r>
            <a:r>
              <a:rPr lang="ru-RU" sz="2000" dirty="0">
                <a:latin typeface="Monotype Corsiva" panose="03010101010201010101" pitchFamily="66" charset="0"/>
                <a:ea typeface="+mj-ea"/>
                <a:cs typeface="+mj-cs"/>
              </a:rPr>
              <a:t> перед выходом его наполнялись этими книжечками, и когда лорд возвращался, карманы его были уже пусты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43842" y="1938992"/>
            <a:ext cx="2957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Невский  проспект 1874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0860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История\Презентация\фото к презентации\Лорд Гренвилл Редст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1421"/>
            <a:ext cx="4564524" cy="68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3869"/>
            <a:ext cx="4032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dirty="0">
                <a:latin typeface="Monotype Corsiva" panose="03010101010201010101" pitchFamily="66" charset="0"/>
              </a:rPr>
              <a:t>Не владея русским языком, он говорил по-английски </a:t>
            </a:r>
            <a:r>
              <a:rPr lang="ru-RU" sz="2400" dirty="0" smtClean="0">
                <a:latin typeface="Monotype Corsiva" panose="03010101010201010101" pitchFamily="66" charset="0"/>
              </a:rPr>
              <a:t>или</a:t>
            </a:r>
          </a:p>
          <a:p>
            <a:pPr algn="ctr">
              <a:spcBef>
                <a:spcPct val="0"/>
              </a:spcBef>
            </a:pPr>
            <a:r>
              <a:rPr lang="ru-RU" sz="2400" dirty="0" smtClean="0">
                <a:latin typeface="Monotype Corsiva" panose="03010101010201010101" pitchFamily="66" charset="0"/>
              </a:rPr>
              <a:t> по-французски</a:t>
            </a:r>
          </a:p>
          <a:p>
            <a:pPr algn="ctr">
              <a:spcBef>
                <a:spcPct val="0"/>
              </a:spcBef>
            </a:pPr>
            <a:endParaRPr lang="ru-RU" sz="2400" dirty="0">
              <a:latin typeface="Monotype Corsiva" panose="03010101010201010101" pitchFamily="66" charset="0"/>
            </a:endParaRPr>
          </a:p>
          <a:p>
            <a:pPr algn="ctr">
              <a:spcBef>
                <a:spcPct val="0"/>
              </a:spcBef>
            </a:pPr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Лорд </a:t>
            </a:r>
            <a:r>
              <a:rPr lang="ru-RU" sz="2400" dirty="0" err="1" smtClean="0">
                <a:latin typeface="Monotype Corsiva" panose="03010101010201010101" pitchFamily="66" charset="0"/>
                <a:ea typeface="+mj-ea"/>
                <a:cs typeface="+mj-cs"/>
              </a:rPr>
              <a:t>Редсток</a:t>
            </a:r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 никогда </a:t>
            </a: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не искал славы: не привлекал людей к себе, не старался очаровывать их красноречием или личным обаянием. Он ставил основанием своей проповеди Слово Божие и вводил своих слушателей в Священное Писание. </a:t>
            </a:r>
          </a:p>
        </p:txBody>
      </p:sp>
    </p:spTree>
    <p:extLst>
      <p:ext uri="{BB962C8B-B14F-4D97-AF65-F5344CB8AC3E}">
        <p14:creationId xmlns:p14="http://schemas.microsoft.com/office/powerpoint/2010/main" val="20121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ouz-moscow.ucoz.ru/kor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7108" r="6641" b="6477"/>
          <a:stretch/>
        </p:blipFill>
        <p:spPr bwMode="auto">
          <a:xfrm>
            <a:off x="-1" y="0"/>
            <a:ext cx="50068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6868" y="1"/>
            <a:ext cx="4137132" cy="685799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Граф </a:t>
            </a:r>
            <a:br>
              <a:rPr lang="ru-RU" sz="2800" dirty="0">
                <a:solidFill>
                  <a:srgbClr val="000000"/>
                </a:solidFill>
              </a:rPr>
            </a:br>
            <a:r>
              <a:rPr lang="ru-RU" sz="2800" dirty="0">
                <a:solidFill>
                  <a:srgbClr val="000000"/>
                </a:solidFill>
              </a:rPr>
              <a:t>Модест Модестович </a:t>
            </a:r>
            <a:r>
              <a:rPr lang="ru-RU" sz="2800" b="1" dirty="0">
                <a:solidFill>
                  <a:srgbClr val="000000"/>
                </a:solidFill>
              </a:rPr>
              <a:t>Корф</a:t>
            </a:r>
            <a:r>
              <a:rPr lang="ru-RU" sz="2800" dirty="0">
                <a:solidFill>
                  <a:srgbClr val="000000"/>
                </a:solidFill>
              </a:rPr>
              <a:t>   (1843 — 1937</a:t>
            </a:r>
            <a:r>
              <a:rPr lang="ru-RU" sz="2800" dirty="0" smtClean="0">
                <a:solidFill>
                  <a:srgbClr val="000000"/>
                </a:solidFill>
              </a:rPr>
              <a:t>)</a:t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>
                <a:solidFill>
                  <a:srgbClr val="000000"/>
                </a:solidFill>
              </a:rPr>
              <a:t/>
            </a:r>
            <a:br>
              <a:rPr lang="ru-RU" sz="2800" dirty="0">
                <a:solidFill>
                  <a:srgbClr val="000000"/>
                </a:solidFill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Вместе </a:t>
            </a:r>
            <a:r>
              <a:rPr lang="ru-RU" sz="2800" dirty="0">
                <a:latin typeface="Monotype Corsiva" panose="03010101010201010101" pitchFamily="66" charset="0"/>
              </a:rPr>
              <a:t>с полковником Пашковым стал руководителем </a:t>
            </a:r>
            <a:r>
              <a:rPr lang="ru-RU" sz="2800" dirty="0" err="1">
                <a:latin typeface="Monotype Corsiva" panose="03010101010201010101" pitchFamily="66" charset="0"/>
              </a:rPr>
              <a:t>редстокистов</a:t>
            </a:r>
            <a:r>
              <a:rPr lang="ru-RU" sz="2800" dirty="0">
                <a:latin typeface="Monotype Corsiva" panose="03010101010201010101" pitchFamily="66" charset="0"/>
              </a:rPr>
              <a:t>, проповедуя и посещая верующих в разных регионах.   Он распространял евангелие и среди высшего света, и среди извозчиков на постоялых дворах, в ночлежных домах, тюрьмах, приютах и других местах. </a:t>
            </a:r>
          </a:p>
        </p:txBody>
      </p:sp>
    </p:spTree>
    <p:extLst>
      <p:ext uri="{BB962C8B-B14F-4D97-AF65-F5344CB8AC3E}">
        <p14:creationId xmlns:p14="http://schemas.microsoft.com/office/powerpoint/2010/main" val="61608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tsarselo.ru/images/photos/2cb64c8e15dcfe4fbbf7c3e911e788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71482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" y="0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dirty="0">
                <a:latin typeface="Monotype Corsiva" panose="03010101010201010101" pitchFamily="66" charset="0"/>
                <a:ea typeface="+mj-ea"/>
                <a:cs typeface="+mj-cs"/>
              </a:rPr>
              <a:t>Когда </a:t>
            </a:r>
            <a:r>
              <a:rPr lang="ru-RU" sz="2000" dirty="0" smtClean="0">
                <a:latin typeface="Monotype Corsiva" panose="03010101010201010101" pitchFamily="66" charset="0"/>
                <a:ea typeface="+mj-ea"/>
                <a:cs typeface="+mj-cs"/>
              </a:rPr>
              <a:t>барон </a:t>
            </a:r>
            <a:r>
              <a:rPr lang="ru-RU" sz="2000" dirty="0">
                <a:latin typeface="Monotype Corsiva" panose="03010101010201010101" pitchFamily="66" charset="0"/>
                <a:ea typeface="+mj-ea"/>
                <a:cs typeface="+mj-cs"/>
              </a:rPr>
              <a:t>Корф был еще ребенком </a:t>
            </a:r>
            <a:r>
              <a:rPr lang="ru-RU" sz="2000" dirty="0" smtClean="0">
                <a:latin typeface="Monotype Corsiva" panose="03010101010201010101" pitchFamily="66" charset="0"/>
                <a:ea typeface="+mj-ea"/>
                <a:cs typeface="+mj-cs"/>
              </a:rPr>
              <a:t> 5  лет…</a:t>
            </a:r>
            <a:endParaRPr lang="ru-RU" sz="2000" dirty="0">
              <a:latin typeface="Monotype Corsiva" panose="03010101010201010101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716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://cp16.nevsepic.com.ua/257/25620/1448966172-1867-the-world-fair-108x1965-c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5529"/>
            <a:ext cx="9194594" cy="512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dirty="0" smtClean="0">
                <a:latin typeface="Monotype Corsiva" panose="03010101010201010101" pitchFamily="66" charset="0"/>
                <a:ea typeface="+mj-ea"/>
                <a:cs typeface="+mj-cs"/>
              </a:rPr>
              <a:t>Побывав  в </a:t>
            </a:r>
            <a:r>
              <a:rPr lang="ru-RU" sz="2800" dirty="0">
                <a:latin typeface="Monotype Corsiva" panose="03010101010201010101" pitchFamily="66" charset="0"/>
                <a:ea typeface="+mj-ea"/>
                <a:cs typeface="+mj-cs"/>
              </a:rPr>
              <a:t>1867 году </a:t>
            </a:r>
            <a:r>
              <a:rPr lang="ru-RU" sz="2800" dirty="0" smtClean="0">
                <a:latin typeface="Monotype Corsiva" panose="03010101010201010101" pitchFamily="66" charset="0"/>
                <a:ea typeface="+mj-ea"/>
                <a:cs typeface="+mj-cs"/>
              </a:rPr>
              <a:t>на Мировой Выставке </a:t>
            </a:r>
            <a:r>
              <a:rPr lang="ru-RU" sz="2800" dirty="0">
                <a:latin typeface="Monotype Corsiva" panose="03010101010201010101" pitchFamily="66" charset="0"/>
              </a:rPr>
              <a:t>в Париже</a:t>
            </a:r>
            <a:r>
              <a:rPr lang="ru-RU" sz="2800" dirty="0" smtClean="0">
                <a:latin typeface="Monotype Corsiva" panose="03010101010201010101" pitchFamily="66" charset="0"/>
                <a:ea typeface="+mj-ea"/>
                <a:cs typeface="+mj-cs"/>
              </a:rPr>
              <a:t> Граф Корф раздал 3000 экземпляров </a:t>
            </a:r>
            <a:r>
              <a:rPr lang="ru-RU" sz="2800" dirty="0">
                <a:latin typeface="Monotype Corsiva" panose="03010101010201010101" pitchFamily="66" charset="0"/>
                <a:ea typeface="+mj-ea"/>
                <a:cs typeface="+mj-cs"/>
              </a:rPr>
              <a:t>Евангелия от Иоанна. </a:t>
            </a:r>
            <a:r>
              <a:rPr lang="ru-RU" sz="2800" dirty="0" smtClean="0">
                <a:latin typeface="Monotype Corsiva" panose="03010101010201010101" pitchFamily="66" charset="0"/>
                <a:ea typeface="+mj-ea"/>
                <a:cs typeface="+mj-cs"/>
              </a:rPr>
              <a:t>Граф </a:t>
            </a:r>
            <a:r>
              <a:rPr lang="ru-RU" sz="2800" dirty="0">
                <a:latin typeface="Monotype Corsiva" panose="03010101010201010101" pitchFamily="66" charset="0"/>
                <a:ea typeface="+mj-ea"/>
                <a:cs typeface="+mj-cs"/>
              </a:rPr>
              <a:t>и в дальнейшем покупал на большие деньги книги Священного Писания в Синоде и бесплатно их раздавал.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45570" y="2492896"/>
            <a:ext cx="3534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Париж   Мировая Выставка 1867 год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13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26852" cy="222232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Графиня Елизавета Ивановна Черткова (графиня Чернышева-Кругликова)</a:t>
            </a:r>
            <a:br>
              <a:rPr lang="ru-RU" sz="2400" dirty="0">
                <a:solidFill>
                  <a:srgbClr val="000000"/>
                </a:solidFill>
              </a:rPr>
            </a:br>
            <a:r>
              <a:rPr lang="ru-RU" sz="2700" dirty="0" smtClean="0">
                <a:latin typeface="Monotype Corsiva" panose="03010101010201010101" pitchFamily="66" charset="0"/>
              </a:rPr>
              <a:t>была наследницей </a:t>
            </a:r>
            <a:r>
              <a:rPr lang="ru-RU" sz="2700" dirty="0">
                <a:latin typeface="Monotype Corsiva" panose="03010101010201010101" pitchFamily="66" charset="0"/>
              </a:rPr>
              <a:t>богатого дворянского </a:t>
            </a:r>
            <a:r>
              <a:rPr lang="ru-RU" sz="2700" dirty="0" smtClean="0">
                <a:latin typeface="Monotype Corsiva" panose="03010101010201010101" pitchFamily="66" charset="0"/>
              </a:rPr>
              <a:t>рода </a:t>
            </a:r>
            <a:br>
              <a:rPr lang="ru-RU" sz="2700" dirty="0" smtClean="0">
                <a:latin typeface="Monotype Corsiva" panose="03010101010201010101" pitchFamily="66" charset="0"/>
              </a:rPr>
            </a:br>
            <a:r>
              <a:rPr lang="ru-RU" sz="2700" dirty="0" smtClean="0">
                <a:latin typeface="Monotype Corsiva" panose="03010101010201010101" pitchFamily="66" charset="0"/>
              </a:rPr>
              <a:t>и одной </a:t>
            </a:r>
            <a:r>
              <a:rPr lang="ru-RU" sz="2700" dirty="0">
                <a:latin typeface="Monotype Corsiva" panose="03010101010201010101" pitchFamily="66" charset="0"/>
              </a:rPr>
              <a:t>из </a:t>
            </a:r>
            <a:r>
              <a:rPr lang="ru-RU" sz="2700" dirty="0" smtClean="0">
                <a:latin typeface="Monotype Corsiva" panose="03010101010201010101" pitchFamily="66" charset="0"/>
              </a:rPr>
              <a:t>самых </a:t>
            </a:r>
            <a:r>
              <a:rPr lang="ru-RU" sz="2700" dirty="0">
                <a:latin typeface="Monotype Corsiva" panose="03010101010201010101" pitchFamily="66" charset="0"/>
              </a:rPr>
              <a:t>любимых </a:t>
            </a:r>
            <a:r>
              <a:rPr lang="ru-RU" sz="2700" dirty="0" smtClean="0">
                <a:latin typeface="Monotype Corsiva" panose="03010101010201010101" pitchFamily="66" charset="0"/>
              </a:rPr>
              <a:t>фрейлин Императрицы.</a:t>
            </a:r>
            <a:r>
              <a:rPr lang="ru-RU" sz="2700" dirty="0">
                <a:latin typeface="Monotype Corsiva" panose="03010101010201010101" pitchFamily="66" charset="0"/>
              </a:rPr>
              <a:t/>
            </a:r>
            <a:br>
              <a:rPr lang="ru-RU" sz="2700" dirty="0">
                <a:latin typeface="Monotype Corsiva" panose="03010101010201010101" pitchFamily="66" charset="0"/>
              </a:rPr>
            </a:br>
            <a:r>
              <a:rPr lang="ru-RU" sz="2700" dirty="0">
                <a:latin typeface="Monotype Corsiva" panose="03010101010201010101" pitchFamily="66" charset="0"/>
              </a:rPr>
              <a:t>Ее </a:t>
            </a:r>
            <a:r>
              <a:rPr lang="ru-RU" sz="2700" dirty="0" smtClean="0">
                <a:latin typeface="Monotype Corsiva" panose="03010101010201010101" pitchFamily="66" charset="0"/>
              </a:rPr>
              <a:t>муж </a:t>
            </a:r>
            <a:r>
              <a:rPr lang="ru-RU" sz="2700" dirty="0">
                <a:latin typeface="Monotype Corsiva" panose="03010101010201010101" pitchFamily="66" charset="0"/>
              </a:rPr>
              <a:t>был </a:t>
            </a:r>
            <a:r>
              <a:rPr lang="ru-RU" sz="2700" dirty="0" smtClean="0">
                <a:latin typeface="Monotype Corsiva" panose="03010101010201010101" pitchFamily="66" charset="0"/>
              </a:rPr>
              <a:t>царский генерал-адъютант, военачальник из аристократического </a:t>
            </a:r>
            <a:r>
              <a:rPr lang="ru-RU" sz="2700" dirty="0">
                <a:latin typeface="Monotype Corsiva" panose="03010101010201010101" pitchFamily="66" charset="0"/>
              </a:rPr>
              <a:t>рода. Дом Чертковых </a:t>
            </a:r>
            <a:r>
              <a:rPr lang="ru-RU" sz="2700" dirty="0" smtClean="0">
                <a:latin typeface="Monotype Corsiva" panose="03010101010201010101" pitchFamily="66" charset="0"/>
              </a:rPr>
              <a:t>часто </a:t>
            </a:r>
            <a:r>
              <a:rPr lang="ru-RU" sz="2700" dirty="0">
                <a:latin typeface="Monotype Corsiva" panose="03010101010201010101" pitchFamily="66" charset="0"/>
              </a:rPr>
              <a:t>посещали царствующие </a:t>
            </a:r>
            <a:r>
              <a:rPr lang="ru-RU" sz="2700" dirty="0" smtClean="0">
                <a:latin typeface="Monotype Corsiva" panose="03010101010201010101" pitchFamily="66" charset="0"/>
              </a:rPr>
              <a:t>особы и сам </a:t>
            </a:r>
            <a:r>
              <a:rPr lang="ru-RU" sz="2700" dirty="0">
                <a:latin typeface="Monotype Corsiva" panose="03010101010201010101" pitchFamily="66" charset="0"/>
              </a:rPr>
              <a:t>император Александр </a:t>
            </a:r>
            <a:r>
              <a:rPr lang="ru-RU" sz="2700" dirty="0" smtClean="0">
                <a:latin typeface="Monotype Corsiva" panose="03010101010201010101" pitchFamily="66" charset="0"/>
              </a:rPr>
              <a:t>II</a:t>
            </a:r>
            <a:endParaRPr lang="ru-RU" sz="2700" dirty="0">
              <a:latin typeface="Monotype Corsiva" panose="03010101010201010101" pitchFamily="66" charset="0"/>
            </a:endParaRPr>
          </a:p>
        </p:txBody>
      </p:sp>
      <p:pic>
        <p:nvPicPr>
          <p:cNvPr id="5" name="Picture 2" descr="https://upload.wikimedia.org/wikipedia/commons/7/73/Chernyshe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"/>
          <a:stretch/>
        </p:blipFill>
        <p:spPr bwMode="auto">
          <a:xfrm>
            <a:off x="0" y="2552130"/>
            <a:ext cx="2647950" cy="430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upload.wikimedia.org/wikipedia/commons/1/17/E.Chernyshev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7"/>
          <a:stretch/>
        </p:blipFill>
        <p:spPr bwMode="auto">
          <a:xfrm>
            <a:off x="6660232" y="2552130"/>
            <a:ext cx="2486025" cy="430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bogatov.info/cgi-bin/gw?b=Genbase;escache=417830398;m=IM;d=396395167;i=4663;k=/aeecaaaoa.0.%D7adiuoaaa_edoaeeei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497" y="2564904"/>
            <a:ext cx="4006735" cy="42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9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6" name="Picture 8" descr="http://bogoiskatelstvo.ru/images/photo-album/dom-evangeliy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6" y="2495549"/>
            <a:ext cx="805815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linguadex.com/tolstoy/album/43-0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linguadex.com/tolstoy/album/1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87"/>
            <a:ext cx="211455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29000" y="-27384"/>
            <a:ext cx="36004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Дом Евангелия </a:t>
            </a:r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на Васильевском острове </a:t>
            </a: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был также построен </a:t>
            </a:r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благодаря усилиям и средствам </a:t>
            </a: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Елизаветы Ивановны </a:t>
            </a:r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Чертковой</a:t>
            </a:r>
            <a:endParaRPr lang="ru-RU" sz="2400" dirty="0">
              <a:latin typeface="Monotype Corsiva" panose="03010101010201010101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931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aptistru.info/images/8/88/N._F._Liev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82352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Файл:Liven-fami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56" y="852976"/>
            <a:ext cx="37338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88640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</a:rPr>
              <a:t>Княгиня Наталья Федоровна Ливен  (1842 – 1920)</a:t>
            </a:r>
            <a:endParaRPr lang="ru-RU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ogoiskatelstvo.ru/images/photo-album/liven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8" y="23992"/>
            <a:ext cx="505602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6136" y="764704"/>
            <a:ext cx="28803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Княгиня Наталья Федоровна Ливен происходила из древнего аристократического рода Пален. Князь Ливен, муж Натальи Федоровны, </a:t>
            </a:r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 был обер-церемониймейстером </a:t>
            </a: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при </a:t>
            </a:r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дворе Александра </a:t>
            </a:r>
            <a:r>
              <a:rPr lang="en-US" sz="2400" dirty="0" smtClean="0">
                <a:latin typeface="Monotype Corsiva" panose="03010101010201010101" pitchFamily="66" charset="0"/>
                <a:ea typeface="+mj-ea"/>
                <a:cs typeface="+mj-cs"/>
              </a:rPr>
              <a:t>II</a:t>
            </a:r>
            <a:endParaRPr lang="ru-RU" sz="2400" dirty="0">
              <a:latin typeface="Monotype Corsiva" panose="03010101010201010101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4411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ir-nsk.ru/upload/medialibrary/9fd/image_14299163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874322" cy="452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54375"/>
            <a:ext cx="770485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Откуда начало у Евангельского пробуждения? </a:t>
            </a:r>
          </a:p>
          <a:p>
            <a:r>
              <a:rPr lang="ru-RU" sz="3200" dirty="0" smtClean="0">
                <a:latin typeface="Monotype Corsiva" panose="03010101010201010101" pitchFamily="66" charset="0"/>
              </a:rPr>
              <a:t>	Как появляются подвижники? </a:t>
            </a:r>
          </a:p>
          <a:p>
            <a:r>
              <a:rPr lang="ru-RU" sz="3200" dirty="0" smtClean="0">
                <a:latin typeface="Monotype Corsiva" panose="03010101010201010101" pitchFamily="66" charset="0"/>
              </a:rPr>
              <a:t>		Как </a:t>
            </a:r>
            <a:r>
              <a:rPr lang="ru-RU" sz="3200" dirty="0">
                <a:latin typeface="Monotype Corsiva" panose="03010101010201010101" pitchFamily="66" charset="0"/>
              </a:rPr>
              <a:t>размягчить холодные </a:t>
            </a:r>
            <a:r>
              <a:rPr lang="ru-RU" sz="3200" dirty="0" smtClean="0">
                <a:latin typeface="Monotype Corsiva" panose="03010101010201010101" pitchFamily="66" charset="0"/>
              </a:rPr>
              <a:t>сердца? </a:t>
            </a:r>
            <a:endParaRPr lang="ru-RU" sz="3200" dirty="0"/>
          </a:p>
          <a:p>
            <a:r>
              <a:rPr lang="ru-RU" sz="4000" b="1" dirty="0" smtClean="0">
                <a:latin typeface="Monotype Corsiva" panose="03010101010201010101" pitchFamily="66" charset="0"/>
              </a:rPr>
              <a:t> 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0095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5906"/>
          </a:xfrm>
        </p:spPr>
        <p:txBody>
          <a:bodyPr>
            <a:noAutofit/>
          </a:bodyPr>
          <a:lstStyle/>
          <a:p>
            <a:r>
              <a:rPr lang="ru-RU" sz="3200" dirty="0">
                <a:latin typeface="Monotype Corsiva" panose="03010101010201010101" pitchFamily="66" charset="0"/>
              </a:rPr>
              <a:t>Дворец Ливен, ул. Большая Морская, </a:t>
            </a:r>
            <a:r>
              <a:rPr lang="ru-RU" sz="3200" dirty="0" smtClean="0">
                <a:latin typeface="Monotype Corsiva" panose="03010101010201010101" pitchFamily="66" charset="0"/>
              </a:rPr>
              <a:t>д.43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30544"/>
            <a:ext cx="9142560" cy="6054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4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3.citywalls.ru/photo_6-6199.jpg?mt=12736258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" y="-99392"/>
            <a:ext cx="5946042" cy="370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1.citywalls.ru/photo_6-6197.jpg?mt=12736258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456" y="-99392"/>
            <a:ext cx="2708040" cy="366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p3.citywalls.ru/photo_6-6195.jpg?mt=12736258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45024"/>
            <a:ext cx="5133663" cy="334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10" y="3789040"/>
            <a:ext cx="38405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Гости часто любовались дворцом, и княгиня Ливен им </a:t>
            </a:r>
            <a:r>
              <a:rPr lang="ru-RU" sz="2400" dirty="0" err="1">
                <a:latin typeface="Monotype Corsiva" panose="03010101010201010101" pitchFamily="66" charset="0"/>
                <a:ea typeface="+mj-ea"/>
                <a:cs typeface="+mj-cs"/>
              </a:rPr>
              <a:t>говорила:"этот</a:t>
            </a: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 дом принадлежит Господу, а не мне, я только раба Христова и </a:t>
            </a:r>
            <a:r>
              <a:rPr lang="ru-RU" sz="2400" dirty="0" err="1">
                <a:latin typeface="Monotype Corsiva" panose="03010101010201010101" pitchFamily="66" charset="0"/>
                <a:ea typeface="+mj-ea"/>
                <a:cs typeface="+mj-cs"/>
              </a:rPr>
              <a:t>придверница</a:t>
            </a: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 и радуюсь, когда могу открыть дверь чаду Божьему".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2856" y="3212976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Парадный зал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92728" y="6165304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Малахитовый  зал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38039" y="836712"/>
            <a:ext cx="104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Лестница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6242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87220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Monotype Corsiva" panose="03010101010201010101" pitchFamily="66" charset="0"/>
              </a:rPr>
              <a:t>Счастливая </a:t>
            </a:r>
            <a:r>
              <a:rPr lang="ru-RU" sz="2700" dirty="0">
                <a:latin typeface="Monotype Corsiva" panose="03010101010201010101" pitchFamily="66" charset="0"/>
              </a:rPr>
              <a:t>в браке и обладавшая </a:t>
            </a:r>
            <a:r>
              <a:rPr lang="ru-RU" sz="2700" dirty="0" smtClean="0">
                <a:latin typeface="Monotype Corsiva" panose="03010101010201010101" pitchFamily="66" charset="0"/>
              </a:rPr>
              <a:t>огромными средствами </a:t>
            </a:r>
            <a:r>
              <a:rPr lang="ru-RU" sz="2700" dirty="0">
                <a:latin typeface="Monotype Corsiva" panose="03010101010201010101" pitchFamily="66" charset="0"/>
              </a:rPr>
              <a:t>имела всё, чего человек может пожелать для своей земной жизни. Однако </a:t>
            </a:r>
            <a:r>
              <a:rPr lang="ru-RU" sz="2700" dirty="0" smtClean="0">
                <a:latin typeface="Monotype Corsiva" panose="03010101010201010101" pitchFamily="66" charset="0"/>
              </a:rPr>
              <a:t>и она </a:t>
            </a:r>
            <a:r>
              <a:rPr lang="ru-RU" sz="2700" dirty="0">
                <a:latin typeface="Monotype Corsiva" panose="03010101010201010101" pitchFamily="66" charset="0"/>
              </a:rPr>
              <a:t>испытывала нужду в чём-то высшем </a:t>
            </a:r>
            <a:r>
              <a:rPr lang="ru-RU" sz="2700" dirty="0" smtClean="0">
                <a:latin typeface="Monotype Corsiva" panose="03010101010201010101" pitchFamily="66" charset="0"/>
              </a:rPr>
              <a:t>... Царство </a:t>
            </a:r>
            <a:r>
              <a:rPr lang="ru-RU" sz="2700" dirty="0">
                <a:latin typeface="Monotype Corsiva" panose="03010101010201010101" pitchFamily="66" charset="0"/>
              </a:rPr>
              <a:t>Божие нужно людям всех возрастов и положений, а не только престарелым, больным и обездоленным, как часто приходится слышать. </a:t>
            </a:r>
          </a:p>
        </p:txBody>
      </p:sp>
      <p:pic>
        <p:nvPicPr>
          <p:cNvPr id="4098" name="Picture 2" descr="http://bogoiskatelstvo.ru/images/photo-album/gagarin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4" y="2494358"/>
            <a:ext cx="400050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excurspb.ru/images/stories/inter/kompoz/kompoz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"/>
          <a:stretch/>
        </p:blipFill>
        <p:spPr bwMode="auto">
          <a:xfrm>
            <a:off x="5895744" y="2247168"/>
            <a:ext cx="3231232" cy="46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51720" y="14077"/>
            <a:ext cx="5040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</a:rPr>
              <a:t>Княгиня Вера Федоровна Гагарина (1832 – 1923, урожденная Пален)</a:t>
            </a:r>
            <a:endParaRPr lang="ru-RU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-34056" y="803160"/>
            <a:ext cx="9142560" cy="605484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3929" t="12453" r="10452" b="16376"/>
          <a:stretch/>
        </p:blipFill>
        <p:spPr>
          <a:xfrm>
            <a:off x="-36512" y="1"/>
            <a:ext cx="1944215" cy="2060847"/>
          </a:xfrm>
          <a:prstGeom prst="rect">
            <a:avLst/>
          </a:prstGeom>
          <a:ln>
            <a:noFill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70992" y="44624"/>
            <a:ext cx="7509520" cy="65341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Дом Гагариной, </a:t>
            </a:r>
            <a:r>
              <a:rPr lang="ru-RU" sz="3200" dirty="0">
                <a:latin typeface="Monotype Corsiva" panose="03010101010201010101" pitchFamily="66" charset="0"/>
              </a:rPr>
              <a:t>ул. Большая Морская, </a:t>
            </a:r>
            <a:r>
              <a:rPr lang="ru-RU" sz="3200" dirty="0" smtClean="0">
                <a:latin typeface="Monotype Corsiva" panose="03010101010201010101" pitchFamily="66" charset="0"/>
              </a:rPr>
              <a:t>д.45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9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827"/>
            <a:ext cx="9144000" cy="1450957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В </a:t>
            </a:r>
            <a:r>
              <a:rPr lang="ru-RU" sz="2400" dirty="0" smtClean="0">
                <a:latin typeface="Monotype Corsiva" panose="03010101010201010101" pitchFamily="66" charset="0"/>
              </a:rPr>
              <a:t>доме княгини Гагариной по </a:t>
            </a:r>
            <a:r>
              <a:rPr lang="ru-RU" sz="2400" dirty="0">
                <a:latin typeface="Monotype Corsiva" panose="03010101010201010101" pitchFamily="66" charset="0"/>
              </a:rPr>
              <a:t>проекту </a:t>
            </a:r>
            <a:r>
              <a:rPr lang="ru-RU" sz="2400" dirty="0" err="1" smtClean="0">
                <a:latin typeface="Monotype Corsiva" panose="03010101010201010101" pitchFamily="66" charset="0"/>
              </a:rPr>
              <a:t>Монферрана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</a:rPr>
              <a:t>на Большой Морской, 45 проходили собрания. В </a:t>
            </a:r>
            <a:r>
              <a:rPr lang="ru-RU" sz="2400" dirty="0" smtClean="0">
                <a:latin typeface="Monotype Corsiva" panose="03010101010201010101" pitchFamily="66" charset="0"/>
              </a:rPr>
              <a:t>зале </a:t>
            </a:r>
            <a:r>
              <a:rPr lang="ru-RU" sz="2400" dirty="0">
                <a:latin typeface="Monotype Corsiva" panose="03010101010201010101" pitchFamily="66" charset="0"/>
              </a:rPr>
              <a:t>с рельефным, выложенным узорами из дубового паркета, потолком множество людей слышали евангельскую весть из уст таких вдохновенных братьев как Рябошапка и многих других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excurspb.ru/images/stories/inter/kompoz/kompoz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2"/>
          <a:stretch/>
        </p:blipFill>
        <p:spPr bwMode="auto">
          <a:xfrm>
            <a:off x="251520" y="1484784"/>
            <a:ext cx="8572500" cy="52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1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88640"/>
            <a:ext cx="3816424" cy="633670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Граф Алексей Павлович </a:t>
            </a:r>
            <a:r>
              <a:rPr lang="ru-RU" sz="2400" dirty="0" err="1">
                <a:solidFill>
                  <a:srgbClr val="000000"/>
                </a:solidFill>
              </a:rPr>
              <a:t>Бобринский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br>
              <a:rPr lang="ru-RU" sz="2400" dirty="0">
                <a:solidFill>
                  <a:srgbClr val="000000"/>
                </a:solidFill>
              </a:rPr>
            </a:br>
            <a:r>
              <a:rPr lang="ru-RU" sz="2400" dirty="0">
                <a:solidFill>
                  <a:srgbClr val="000000"/>
                </a:solidFill>
              </a:rPr>
              <a:t>(1826 — 1894)</a:t>
            </a:r>
            <a:br>
              <a:rPr lang="ru-RU" sz="2400" dirty="0">
                <a:solidFill>
                  <a:srgbClr val="000000"/>
                </a:solidFill>
              </a:rPr>
            </a:br>
            <a:r>
              <a:rPr lang="ru-RU" sz="2400" dirty="0" smtClean="0">
                <a:latin typeface="Monotype Corsiva" panose="03010101010201010101" pitchFamily="66" charset="0"/>
              </a:rPr>
              <a:t/>
            </a:r>
            <a:br>
              <a:rPr lang="ru-RU" sz="2400" dirty="0" smtClean="0">
                <a:latin typeface="Monotype Corsiva" panose="03010101010201010101" pitchFamily="66" charset="0"/>
              </a:rPr>
            </a:br>
            <a:r>
              <a:rPr lang="ru-RU" sz="2400" dirty="0" smtClean="0">
                <a:latin typeface="Monotype Corsiva" panose="03010101010201010101" pitchFamily="66" charset="0"/>
              </a:rPr>
              <a:t>Был правнуком </a:t>
            </a:r>
            <a:r>
              <a:rPr lang="ru-RU" sz="2400" dirty="0">
                <a:latin typeface="Monotype Corsiva" panose="03010101010201010101" pitchFamily="66" charset="0"/>
              </a:rPr>
              <a:t>императрицы Екатерины </a:t>
            </a:r>
            <a:r>
              <a:rPr lang="en-US" sz="2400" dirty="0">
                <a:latin typeface="Monotype Corsiva" panose="03010101010201010101" pitchFamily="66" charset="0"/>
              </a:rPr>
              <a:t>II</a:t>
            </a:r>
            <a:r>
              <a:rPr lang="ru-RU" sz="2400" dirty="0">
                <a:latin typeface="Monotype Corsiva" panose="03010101010201010101" pitchFamily="66" charset="0"/>
              </a:rPr>
              <a:t>, генерал-майором, министром путей сообщения Российской </a:t>
            </a:r>
            <a:r>
              <a:rPr lang="ru-RU" sz="2400" dirty="0" smtClean="0">
                <a:latin typeface="Monotype Corsiva" panose="03010101010201010101" pitchFamily="66" charset="0"/>
              </a:rPr>
              <a:t>Империи. </a:t>
            </a:r>
            <a:br>
              <a:rPr lang="ru-RU" sz="2400" dirty="0" smtClean="0">
                <a:latin typeface="Monotype Corsiva" panose="03010101010201010101" pitchFamily="66" charset="0"/>
              </a:rPr>
            </a:br>
            <a:r>
              <a:rPr lang="ru-RU" sz="2400" dirty="0" smtClean="0">
                <a:latin typeface="Monotype Corsiva" panose="03010101010201010101" pitchFamily="66" charset="0"/>
              </a:rPr>
              <a:t/>
            </a:r>
            <a:br>
              <a:rPr lang="ru-RU" sz="2400" dirty="0" smtClean="0">
                <a:latin typeface="Monotype Corsiva" panose="03010101010201010101" pitchFamily="66" charset="0"/>
              </a:rPr>
            </a:br>
            <a:r>
              <a:rPr lang="ru-RU" sz="2400" dirty="0" smtClean="0">
                <a:latin typeface="Monotype Corsiva" panose="03010101010201010101" pitchFamily="66" charset="0"/>
              </a:rPr>
              <a:t>Во </a:t>
            </a:r>
            <a:r>
              <a:rPr lang="ru-RU" sz="2400" dirty="0">
                <a:latin typeface="Monotype Corsiva" panose="03010101010201010101" pitchFamily="66" charset="0"/>
              </a:rPr>
              <a:t>время Крымской войны он был у порога смерти. Через двадцать лет, в 1874 году, он встретил человека, который, подобно ему, думал о Творце во время той же войны</a:t>
            </a:r>
          </a:p>
        </p:txBody>
      </p:sp>
      <p:pic>
        <p:nvPicPr>
          <p:cNvPr id="1026" name="Picture 2" descr="http://rusgeneral.ru/maxi/b/gen_b796_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1649" r="1979" b="21874"/>
          <a:stretch/>
        </p:blipFill>
        <p:spPr bwMode="auto">
          <a:xfrm>
            <a:off x="0" y="-11447"/>
            <a:ext cx="5148064" cy="686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56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560" y="116632"/>
            <a:ext cx="8229600" cy="58936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Дворец Бобринских, ул</a:t>
            </a:r>
            <a:r>
              <a:rPr lang="ru-RU" sz="3200" dirty="0">
                <a:latin typeface="Monotype Corsiva" panose="03010101010201010101" pitchFamily="66" charset="0"/>
              </a:rPr>
              <a:t>. Галерная, д.58-60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" y="864000"/>
            <a:ext cx="9142560" cy="6054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98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07" y="116632"/>
            <a:ext cx="8856984" cy="114300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Monotype Corsiva" panose="03010101010201010101" pitchFamily="66" charset="0"/>
              </a:rPr>
              <a:t>Александра Ивановна Пашкова </a:t>
            </a:r>
            <a:r>
              <a:rPr lang="ru-RU" sz="2800" dirty="0" smtClean="0"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(урожденная графиня </a:t>
            </a:r>
            <a:r>
              <a:rPr lang="ru-RU" sz="2800" dirty="0" err="1">
                <a:latin typeface="Monotype Corsiva" panose="03010101010201010101" pitchFamily="66" charset="0"/>
              </a:rPr>
              <a:t>Чернышёва</a:t>
            </a:r>
            <a:r>
              <a:rPr lang="ru-RU" sz="2800" dirty="0">
                <a:latin typeface="Monotype Corsiva" panose="03010101010201010101" pitchFamily="66" charset="0"/>
              </a:rPr>
              <a:t>-Кругликова).</a:t>
            </a:r>
            <a:br>
              <a:rPr lang="ru-RU" sz="2800" dirty="0">
                <a:latin typeface="Monotype Corsiva" panose="03010101010201010101" pitchFamily="66" charset="0"/>
              </a:rPr>
            </a:b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Ветошкино: вилла над Пьяно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691" y="1097106"/>
            <a:ext cx="4027805" cy="571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История\Презентация\фото к презентации\Пашкова Александра Ивановна в юност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4180" r="5516" b="4079"/>
          <a:stretch/>
        </p:blipFill>
        <p:spPr bwMode="auto">
          <a:xfrm>
            <a:off x="178661" y="1124744"/>
            <a:ext cx="4825387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57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"/>
            <a:ext cx="3995936" cy="6689254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Arial"/>
              </a:rPr>
              <a:t>Полковник Кавалергардского полка </a:t>
            </a:r>
            <a:r>
              <a:rPr lang="ru-RU" sz="2800" b="1" dirty="0">
                <a:latin typeface="Arial"/>
              </a:rPr>
              <a:t>Василий Александрович Пашков</a:t>
            </a:r>
            <a:br>
              <a:rPr lang="ru-RU" sz="2800" b="1" dirty="0">
                <a:latin typeface="Arial"/>
              </a:rPr>
            </a:br>
            <a:r>
              <a:rPr lang="ru-RU" sz="2800" dirty="0">
                <a:latin typeface="Arial"/>
              </a:rPr>
              <a:t>(1831 — 1902)</a:t>
            </a:r>
            <a:br>
              <a:rPr lang="ru-RU" sz="2800" dirty="0">
                <a:latin typeface="Arial"/>
              </a:rPr>
            </a:br>
            <a:r>
              <a:rPr lang="ru-RU" sz="2700" dirty="0" smtClean="0">
                <a:latin typeface="Monotype Corsiva" panose="03010101010201010101" pitchFamily="66" charset="0"/>
              </a:rPr>
              <a:t/>
            </a:r>
            <a:br>
              <a:rPr lang="ru-RU" sz="2700" dirty="0" smtClean="0">
                <a:latin typeface="Monotype Corsiva" panose="03010101010201010101" pitchFamily="66" charset="0"/>
              </a:rPr>
            </a:br>
            <a:r>
              <a:rPr lang="ru-RU" sz="2700" dirty="0" smtClean="0">
                <a:latin typeface="Monotype Corsiva" panose="03010101010201010101" pitchFamily="66" charset="0"/>
              </a:rPr>
              <a:t>был </a:t>
            </a:r>
            <a:r>
              <a:rPr lang="ru-RU" sz="2700" dirty="0">
                <a:latin typeface="Monotype Corsiva" panose="03010101010201010101" pitchFamily="66" charset="0"/>
              </a:rPr>
              <a:t>богатым помещиком и благородным человеком. </a:t>
            </a:r>
            <a:r>
              <a:rPr lang="ru-RU" sz="2700" dirty="0" smtClean="0">
                <a:latin typeface="Monotype Corsiva" panose="03010101010201010101" pitchFamily="66" charset="0"/>
              </a:rPr>
              <a:t/>
            </a:r>
            <a:br>
              <a:rPr lang="ru-RU" sz="2700" dirty="0" smtClean="0">
                <a:latin typeface="Monotype Corsiva" panose="03010101010201010101" pitchFamily="66" charset="0"/>
              </a:rPr>
            </a:br>
            <a:r>
              <a:rPr lang="ru-RU" sz="2700" dirty="0" smtClean="0">
                <a:latin typeface="Monotype Corsiva" panose="03010101010201010101" pitchFamily="66" charset="0"/>
              </a:rPr>
              <a:t/>
            </a:r>
            <a:br>
              <a:rPr lang="ru-RU" sz="2700" dirty="0" smtClean="0">
                <a:latin typeface="Monotype Corsiva" panose="03010101010201010101" pitchFamily="66" charset="0"/>
              </a:rPr>
            </a:br>
            <a:r>
              <a:rPr lang="ru-RU" sz="2700" dirty="0" smtClean="0">
                <a:latin typeface="Monotype Corsiva" panose="03010101010201010101" pitchFamily="66" charset="0"/>
              </a:rPr>
              <a:t>Ему </a:t>
            </a:r>
            <a:r>
              <a:rPr lang="ru-RU" sz="2700" dirty="0">
                <a:latin typeface="Monotype Corsiva" panose="03010101010201010101" pitchFamily="66" charset="0"/>
              </a:rPr>
              <a:t>внезапно открылось его </a:t>
            </a:r>
            <a:r>
              <a:rPr lang="ru-RU" sz="2700" dirty="0" smtClean="0">
                <a:latin typeface="Monotype Corsiva" panose="03010101010201010101" pitchFamily="66" charset="0"/>
              </a:rPr>
              <a:t>состояние, всё </a:t>
            </a:r>
            <a:r>
              <a:rPr lang="ru-RU" sz="2700" dirty="0">
                <a:latin typeface="Monotype Corsiva" panose="03010101010201010101" pitchFamily="66" charset="0"/>
              </a:rPr>
              <a:t>слышанное из Слова Божия касалось лично его. Он почувствовал свою греховность и отчуждённость от Бога</a:t>
            </a:r>
          </a:p>
        </p:txBody>
      </p:sp>
      <p:pic>
        <p:nvPicPr>
          <p:cNvPr id="5122" name="Picture 2" descr="D:\История\Презентация\Для презентации\Пашков В.А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7529"/>
            <a:ext cx="5040560" cy="653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История\Презентация\Для презентации\фото к презентации\Дом Пашкова фаса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57" y="0"/>
            <a:ext cx="74943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17964"/>
            <a:ext cx="626469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>
                <a:latin typeface="Monotype Corsiva" panose="03010101010201010101" pitchFamily="66" charset="0"/>
                <a:ea typeface="+mj-ea"/>
                <a:cs typeface="+mj-cs"/>
              </a:rPr>
              <a:t>Прекрасный Пашковский дом на Французской Набережной стал центром евангельского служения в Петербурге</a:t>
            </a:r>
          </a:p>
        </p:txBody>
      </p:sp>
    </p:spTree>
    <p:extLst>
      <p:ext uri="{BB962C8B-B14F-4D97-AF65-F5344CB8AC3E}">
        <p14:creationId xmlns:p14="http://schemas.microsoft.com/office/powerpoint/2010/main" val="22082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issionaries.griffith.edu.au/sites/default/userfiles/JohannesEvangelistaGoss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712874" cy="615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25226" y="4854639"/>
            <a:ext cx="42407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Иоганн </a:t>
            </a:r>
            <a:r>
              <a:rPr lang="ru-RU" sz="2800" b="1" dirty="0" err="1" smtClean="0"/>
              <a:t>Госснер</a:t>
            </a:r>
            <a:endParaRPr lang="ru-RU" sz="2800" b="1" dirty="0" smtClean="0"/>
          </a:p>
          <a:p>
            <a:r>
              <a:rPr lang="ru-RU" sz="2800" b="1" dirty="0" smtClean="0"/>
              <a:t>(1773 – 1858)</a:t>
            </a:r>
          </a:p>
          <a:p>
            <a:r>
              <a:rPr lang="ru-RU" sz="2800" dirty="0" smtClean="0"/>
              <a:t>Проповедь для 40 000, РБО, Новый Завет</a:t>
            </a:r>
            <a:endParaRPr lang="ru-RU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5" t="6620" r="15722" b="35213"/>
          <a:stretch/>
        </p:blipFill>
        <p:spPr bwMode="auto">
          <a:xfrm>
            <a:off x="4903275" y="188640"/>
            <a:ext cx="4133221" cy="475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59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16632"/>
            <a:ext cx="8229600" cy="555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Monotype Corsiva" panose="03010101010201010101" pitchFamily="66" charset="0"/>
              </a:rPr>
              <a:t>Дворец Пашкова, наб. Кутузова, д.10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692696"/>
            <a:ext cx="8549466" cy="6027455"/>
          </a:xfrm>
          <a:prstGeom prst="rect">
            <a:avLst/>
          </a:prstGeom>
          <a:ln>
            <a:noFill/>
          </a:ln>
        </p:spPr>
      </p:pic>
      <p:pic>
        <p:nvPicPr>
          <p:cNvPr id="3074" name="Picture 2" descr="D:\История\Презентация\Для презентации\фото к презентации\Дом Пашкова гостиная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69160"/>
            <a:ext cx="2304256" cy="18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31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История\Презентация\Для презентации\фото к презентации\Дом Пашкова Зал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1" y="0"/>
            <a:ext cx="89205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3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История\Презентация\Для презентации\фото к презентации\Дом Пашкова Зал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7" y="26420"/>
            <a:ext cx="8812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1483" y="-5061"/>
            <a:ext cx="1920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Зал в доме Пашкова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етошкино: вилла над Пьяно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58434"/>
            <a:ext cx="5609674" cy="51269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99792" y="6313884"/>
            <a:ext cx="396044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dirty="0">
                <a:latin typeface="Monotype Corsiva" panose="03010101010201010101" pitchFamily="66" charset="0"/>
              </a:rPr>
              <a:t>Софья и Ольга </a:t>
            </a:r>
            <a:r>
              <a:rPr lang="ru-RU" sz="2900" dirty="0" smtClean="0">
                <a:latin typeface="Monotype Corsiva" panose="03010101010201010101" pitchFamily="66" charset="0"/>
              </a:rPr>
              <a:t>Пашковы</a:t>
            </a:r>
            <a:endParaRPr lang="ru-RU" sz="2900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016" y="6145"/>
            <a:ext cx="889248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dirty="0" smtClean="0">
                <a:latin typeface="Monotype Corsiva" panose="03010101010201010101" pitchFamily="66" charset="0"/>
                <a:ea typeface="+mj-ea"/>
                <a:cs typeface="+mj-cs"/>
              </a:rPr>
              <a:t>Вокруг </a:t>
            </a:r>
            <a:r>
              <a:rPr lang="ru-RU" sz="2900" dirty="0">
                <a:latin typeface="Monotype Corsiva" panose="03010101010201010101" pitchFamily="66" charset="0"/>
                <a:ea typeface="+mj-ea"/>
                <a:cs typeface="+mj-cs"/>
              </a:rPr>
              <a:t>фисгармонии стояла группа молодых девиц; они свежими голосами пели евангельские песни, призывающие ко Христу. </a:t>
            </a:r>
            <a:r>
              <a:rPr lang="ru-RU" sz="2900" dirty="0" smtClean="0">
                <a:latin typeface="Monotype Corsiva" panose="03010101010201010101" pitchFamily="66" charset="0"/>
                <a:ea typeface="+mj-ea"/>
                <a:cs typeface="+mj-cs"/>
              </a:rPr>
              <a:t>Трое </a:t>
            </a:r>
            <a:r>
              <a:rPr lang="ru-RU" sz="2900" dirty="0">
                <a:latin typeface="Monotype Corsiva" panose="03010101010201010101" pitchFamily="66" charset="0"/>
                <a:ea typeface="+mj-ea"/>
                <a:cs typeface="+mj-cs"/>
              </a:rPr>
              <a:t>из этих молодых девушек были дочери хозяина дома, Пашкова, трое - дочери министра юстиции, графа Палена, и две княжны Голицыны. </a:t>
            </a:r>
          </a:p>
        </p:txBody>
      </p:sp>
    </p:spTree>
    <p:extLst>
      <p:ext uri="{BB962C8B-B14F-4D97-AF65-F5344CB8AC3E}">
        <p14:creationId xmlns:p14="http://schemas.microsoft.com/office/powerpoint/2010/main" val="58147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История\Презентация\Для презентации\фото к презентации\Дом Пашкова За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6" y="34638"/>
            <a:ext cx="90437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2912" y="-31159"/>
            <a:ext cx="79775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smtClean="0">
                <a:solidFill>
                  <a:schemeClr val="bg1"/>
                </a:solidFill>
                <a:latin typeface="Monotype Corsiva" panose="03010101010201010101" pitchFamily="66" charset="0"/>
                <a:ea typeface="+mj-ea"/>
                <a:cs typeface="+mj-cs"/>
              </a:rPr>
              <a:t>1876 "</a:t>
            </a:r>
            <a:r>
              <a:rPr lang="ru-RU" sz="2700" b="1" dirty="0">
                <a:solidFill>
                  <a:schemeClr val="bg1"/>
                </a:solidFill>
                <a:latin typeface="Monotype Corsiva" panose="03010101010201010101" pitchFamily="66" charset="0"/>
                <a:ea typeface="+mj-ea"/>
                <a:cs typeface="+mj-cs"/>
              </a:rPr>
              <a:t>Общество поощрения духовно -нравственного </a:t>
            </a:r>
            <a:r>
              <a:rPr lang="ru-RU" sz="2700" b="1" dirty="0" smtClean="0">
                <a:solidFill>
                  <a:schemeClr val="bg1"/>
                </a:solidFill>
                <a:latin typeface="Monotype Corsiva" panose="03010101010201010101" pitchFamily="66" charset="0"/>
                <a:ea typeface="+mj-ea"/>
                <a:cs typeface="+mj-cs"/>
              </a:rPr>
              <a:t>чтения"</a:t>
            </a:r>
            <a:endParaRPr lang="ru-RU" sz="2700" b="1" dirty="0">
              <a:solidFill>
                <a:schemeClr val="bg1"/>
              </a:solidFill>
              <a:latin typeface="Monotype Corsiva" panose="03010101010201010101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367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6838" y="12255"/>
            <a:ext cx="2214138" cy="2552649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Юлия Денисовна </a:t>
            </a:r>
            <a:r>
              <a:rPr lang="ru-RU" sz="2800" dirty="0" err="1" smtClean="0">
                <a:latin typeface="Monotype Corsiva" panose="03010101010201010101" pitchFamily="66" charset="0"/>
              </a:rPr>
              <a:t>Засецкая</a:t>
            </a:r>
            <a:r>
              <a:rPr lang="ru-RU" sz="2800" dirty="0" smtClean="0">
                <a:latin typeface="Monotype Corsiva" panose="03010101010201010101" pitchFamily="66" charset="0"/>
              </a:rPr>
              <a:t> (дочь героя войны с Наполеоном Дениса Давыдова)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9220" name="Picture 4" descr="http://bibles.uz/images/405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76" y="12256"/>
            <a:ext cx="3048104" cy="464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ozon-st.cdn.ngenix.net/multimedia/10087719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39433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static.ozone.ru/multimedia/books_covers/10107073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2"/>
          <a:stretch/>
        </p:blipFill>
        <p:spPr bwMode="auto">
          <a:xfrm>
            <a:off x="3610863" y="2564904"/>
            <a:ext cx="2895540" cy="42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0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72819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Monotype Corsiva" panose="03010101010201010101" pitchFamily="66" charset="0"/>
              </a:rPr>
              <a:t>Когда </a:t>
            </a:r>
            <a:r>
              <a:rPr lang="ru-RU" sz="2800" dirty="0" err="1" smtClean="0">
                <a:latin typeface="Monotype Corsiva" panose="03010101010201010101" pitchFamily="66" charset="0"/>
              </a:rPr>
              <a:t>Пашковцы</a:t>
            </a:r>
            <a:r>
              <a:rPr lang="ru-RU" sz="2800" dirty="0" smtClean="0">
                <a:latin typeface="Monotype Corsiva" panose="03010101010201010101" pitchFamily="66" charset="0"/>
              </a:rPr>
              <a:t> из петербургской аристократии разъезжались </a:t>
            </a:r>
            <a:r>
              <a:rPr lang="ru-RU" sz="2800" dirty="0">
                <a:latin typeface="Monotype Corsiva" panose="03010101010201010101" pitchFamily="66" charset="0"/>
              </a:rPr>
              <a:t>по своим летним резиденциям, они продолжала </a:t>
            </a:r>
            <a:r>
              <a:rPr lang="ru-RU" sz="2800" dirty="0" smtClean="0">
                <a:latin typeface="Monotype Corsiva" panose="03010101010201010101" pitchFamily="66" charset="0"/>
              </a:rPr>
              <a:t>дело </a:t>
            </a:r>
            <a:r>
              <a:rPr lang="ru-RU" sz="2800" dirty="0">
                <a:latin typeface="Monotype Corsiva" panose="03010101010201010101" pitchFamily="66" charset="0"/>
              </a:rPr>
              <a:t>и там. В результате, практически во всех частях европейской России образовались группы </a:t>
            </a:r>
            <a:r>
              <a:rPr lang="ru-RU" sz="2800" dirty="0" err="1">
                <a:latin typeface="Monotype Corsiva" panose="03010101010201010101" pitchFamily="66" charset="0"/>
              </a:rPr>
              <a:t>Пашковцев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 descr="Ветошкино: вилла над Пьяной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784976" cy="48858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844824"/>
            <a:ext cx="3643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Дворец </a:t>
            </a:r>
            <a:r>
              <a:rPr lang="ru-RU" b="1" dirty="0">
                <a:latin typeface="Monotype Corsiva" panose="03010101010201010101" pitchFamily="66" charset="0"/>
              </a:rPr>
              <a:t>Пашковых в усадьбе </a:t>
            </a:r>
            <a:r>
              <a:rPr lang="ru-RU" b="1" dirty="0" err="1" smtClean="0">
                <a:latin typeface="Monotype Corsiva" panose="03010101010201010101" pitchFamily="66" charset="0"/>
              </a:rPr>
              <a:t>Ветошкино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8603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етошкино: вилла над Пьяно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40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619672" y="1340768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Дворец Пашковых в усадьбе </a:t>
            </a:r>
            <a:r>
              <a:rPr lang="ru-RU" sz="2400" dirty="0" err="1">
                <a:latin typeface="Monotype Corsiva" panose="03010101010201010101" pitchFamily="66" charset="0"/>
              </a:rPr>
              <a:t>Ветошкино</a:t>
            </a:r>
            <a:r>
              <a:rPr lang="ru-RU" sz="2400" dirty="0">
                <a:latin typeface="Monotype Corsiva" panose="03010101010201010101" pitchFamily="66" charset="0"/>
              </a:rPr>
              <a:t> под Нижним Новгородом</a:t>
            </a:r>
            <a:endParaRPr lang="ru-RU" sz="2400" dirty="0"/>
          </a:p>
        </p:txBody>
      </p:sp>
      <p:pic>
        <p:nvPicPr>
          <p:cNvPr id="6" name="Объект 3" descr="Ветошкино: вилла над Пьяной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42" y="0"/>
            <a:ext cx="4432858" cy="35926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0" y="140439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Александра Ивановна с </a:t>
            </a:r>
            <a:r>
              <a:rPr lang="ru-RU" sz="2400" dirty="0" err="1">
                <a:latin typeface="Monotype Corsiva" panose="03010101010201010101" pitchFamily="66" charset="0"/>
              </a:rPr>
              <a:t>дочерьми</a:t>
            </a:r>
            <a:r>
              <a:rPr lang="ru-RU" sz="2400" dirty="0">
                <a:latin typeface="Monotype Corsiva" panose="03010101010201010101" pitchFamily="66" charset="0"/>
              </a:rPr>
              <a:t> Марией (слева), Ольгой (справа) и Софьей (спереди).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448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4355977" y="116632"/>
            <a:ext cx="4573103" cy="1800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r>
              <a:rPr lang="ru-RU" sz="2800" dirty="0">
                <a:solidFill>
                  <a:srgbClr val="000000"/>
                </a:solidFill>
                <a:latin typeface="Calibri"/>
              </a:rPr>
              <a:t>1884 год – Съезд, </a:t>
            </a:r>
            <a:endParaRPr lang="ru-RU" sz="2800" dirty="0" smtClean="0">
              <a:solidFill>
                <a:srgbClr val="000000"/>
              </a:solidFill>
              <a:latin typeface="Calibri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Calibri"/>
              </a:rPr>
              <a:t>Александр </a:t>
            </a:r>
            <a:r>
              <a:rPr lang="ru-RU" sz="2800" dirty="0">
                <a:solidFill>
                  <a:srgbClr val="000000"/>
                </a:solidFill>
                <a:latin typeface="Calibri"/>
              </a:rPr>
              <a:t>III высылает Пашкова В.А. </a:t>
            </a:r>
            <a:r>
              <a:rPr lang="ru-RU" sz="2800" dirty="0" smtClean="0">
                <a:solidFill>
                  <a:srgbClr val="000000"/>
                </a:solidFill>
                <a:latin typeface="Calibri"/>
              </a:rPr>
              <a:t>и Корфа М.М. </a:t>
            </a:r>
            <a:r>
              <a:rPr lang="ru-RU" sz="2800" dirty="0" smtClean="0">
                <a:solidFill>
                  <a:srgbClr val="000000"/>
                </a:solidFill>
                <a:latin typeface="Calibri"/>
              </a:rPr>
              <a:t>из </a:t>
            </a:r>
            <a:r>
              <a:rPr lang="ru-RU" sz="2800" dirty="0">
                <a:solidFill>
                  <a:srgbClr val="000000"/>
                </a:solidFill>
                <a:latin typeface="Calibri"/>
              </a:rPr>
              <a:t>России</a:t>
            </a:r>
            <a:endParaRPr sz="2800"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88" name="CustomShape 3"/>
          <p:cNvSpPr/>
          <p:nvPr/>
        </p:nvSpPr>
        <p:spPr>
          <a:xfrm>
            <a:off x="321712" y="5013176"/>
            <a:ext cx="4538320" cy="164248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000000"/>
                </a:solidFill>
                <a:latin typeface="Calibri"/>
              </a:rPr>
              <a:t>1887 год – Победоносцев К.П. </a:t>
            </a:r>
            <a:r>
              <a:rPr lang="ru-RU" sz="2800" dirty="0" smtClean="0">
                <a:solidFill>
                  <a:srgbClr val="000000"/>
                </a:solidFill>
                <a:latin typeface="Calibri"/>
              </a:rPr>
              <a:t>начинает усиленные </a:t>
            </a:r>
            <a:r>
              <a:rPr lang="ru-RU" sz="2800" dirty="0">
                <a:solidFill>
                  <a:srgbClr val="000000"/>
                </a:solidFill>
                <a:latin typeface="Calibri"/>
              </a:rPr>
              <a:t>общероссийские гонения на </a:t>
            </a:r>
            <a:r>
              <a:rPr lang="ru-RU" sz="2800" dirty="0" err="1">
                <a:solidFill>
                  <a:srgbClr val="000000"/>
                </a:solidFill>
                <a:latin typeface="Calibri"/>
              </a:rPr>
              <a:t>неправославных</a:t>
            </a:r>
            <a:r>
              <a:rPr lang="ru-RU" sz="2800" dirty="0">
                <a:solidFill>
                  <a:srgbClr val="000000"/>
                </a:solidFill>
                <a:latin typeface="Calibri"/>
              </a:rPr>
              <a:t> христиан</a:t>
            </a:r>
            <a:endParaRPr sz="2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9" name="Picture 2"/>
          <p:cNvPicPr/>
          <p:nvPr/>
        </p:nvPicPr>
        <p:blipFill>
          <a:blip r:embed="rId2"/>
          <a:srcRect l="4496" t="3386" r="6612" b="3870"/>
          <a:stretch>
            <a:fillRect/>
          </a:stretch>
        </p:blipFill>
        <p:spPr>
          <a:xfrm>
            <a:off x="288384" y="216024"/>
            <a:ext cx="3923576" cy="4725144"/>
          </a:xfrm>
          <a:prstGeom prst="rect">
            <a:avLst/>
          </a:prstGeom>
          <a:ln>
            <a:noFill/>
          </a:ln>
        </p:spPr>
      </p:pic>
      <p:pic>
        <p:nvPicPr>
          <p:cNvPr id="90" name="Picture 3"/>
          <p:cNvPicPr/>
          <p:nvPr/>
        </p:nvPicPr>
        <p:blipFill>
          <a:blip r:embed="rId3"/>
          <a:srcRect t="3195250" b="2910750"/>
          <a:stretch>
            <a:fillRect/>
          </a:stretch>
        </p:blipFill>
        <p:spPr>
          <a:xfrm>
            <a:off x="0" y="2214554"/>
            <a:ext cx="1901880" cy="2428200"/>
          </a:xfrm>
          <a:prstGeom prst="rect">
            <a:avLst/>
          </a:prstGeom>
          <a:ln>
            <a:noFill/>
          </a:ln>
        </p:spPr>
      </p:pic>
      <p:pic>
        <p:nvPicPr>
          <p:cNvPr id="91" name="Picture 4"/>
          <p:cNvPicPr/>
          <p:nvPr/>
        </p:nvPicPr>
        <p:blipFill>
          <a:blip r:embed="rId4"/>
          <a:srcRect l="2219" t="1864" r="2219" b="8314"/>
          <a:stretch>
            <a:fillRect/>
          </a:stretch>
        </p:blipFill>
        <p:spPr>
          <a:xfrm>
            <a:off x="4860032" y="1916832"/>
            <a:ext cx="4069048" cy="4810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4768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60648"/>
            <a:ext cx="4176464" cy="6336704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Monotype Corsiva" panose="03010101010201010101" pitchFamily="66" charset="0"/>
              </a:rPr>
              <a:t>Иван Вениаминович </a:t>
            </a:r>
            <a:r>
              <a:rPr lang="ru-RU" sz="2800" b="1" dirty="0" err="1" smtClean="0">
                <a:latin typeface="Monotype Corsiva" panose="03010101010201010101" pitchFamily="66" charset="0"/>
              </a:rPr>
              <a:t>Каргель</a:t>
            </a:r>
            <a:r>
              <a:rPr lang="ru-RU" sz="2800" b="1" dirty="0" smtClean="0">
                <a:latin typeface="Monotype Corsiva" panose="03010101010201010101" pitchFamily="66" charset="0"/>
              </a:rPr>
              <a:t> (1849-1937)</a:t>
            </a:r>
            <a:r>
              <a:rPr lang="ru-RU" sz="2800" b="1" dirty="0">
                <a:latin typeface="Monotype Corsiva" panose="03010101010201010101" pitchFamily="66" charset="0"/>
              </a:rPr>
              <a:t/>
            </a:r>
            <a:br>
              <a:rPr lang="ru-RU" sz="2800" b="1" dirty="0">
                <a:latin typeface="Monotype Corsiva" panose="03010101010201010101" pitchFamily="66" charset="0"/>
              </a:rPr>
            </a:br>
            <a:r>
              <a:rPr lang="ru-RU" sz="2800" dirty="0">
                <a:latin typeface="Monotype Corsiva" panose="03010101010201010101" pitchFamily="66" charset="0"/>
              </a:rPr>
              <a:t>После высылки Пашкова из России </a:t>
            </a:r>
            <a:r>
              <a:rPr lang="ru-RU" sz="2800" dirty="0" smtClean="0">
                <a:latin typeface="Monotype Corsiva" panose="03010101010201010101" pitchFamily="66" charset="0"/>
              </a:rPr>
              <a:t>руководителем </a:t>
            </a:r>
            <a:r>
              <a:rPr lang="ru-RU" sz="2800" dirty="0" err="1">
                <a:latin typeface="Monotype Corsiva" panose="03010101010201010101" pitchFamily="66" charset="0"/>
              </a:rPr>
              <a:t>Пашковцев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smtClean="0">
                <a:latin typeface="Monotype Corsiva" panose="03010101010201010101" pitchFamily="66" charset="0"/>
              </a:rPr>
              <a:t>стал. 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err="1" smtClean="0">
                <a:latin typeface="Monotype Corsiva" panose="03010101010201010101" pitchFamily="66" charset="0"/>
              </a:rPr>
              <a:t>Пашковцы</a:t>
            </a:r>
            <a:r>
              <a:rPr lang="ru-RU" sz="2800" dirty="0" smtClean="0">
                <a:latin typeface="Monotype Corsiva" panose="03010101010201010101" pitchFamily="66" charset="0"/>
              </a:rPr>
              <a:t> стали </a:t>
            </a:r>
            <a:r>
              <a:rPr lang="ru-RU" sz="2800" dirty="0">
                <a:latin typeface="Monotype Corsiva" panose="03010101010201010101" pitchFamily="66" charset="0"/>
              </a:rPr>
              <a:t>называться Евангельскими </a:t>
            </a:r>
            <a:r>
              <a:rPr lang="ru-RU" sz="2800" dirty="0" smtClean="0">
                <a:latin typeface="Monotype Corsiva" panose="03010101010201010101" pitchFamily="66" charset="0"/>
              </a:rPr>
              <a:t>Христианами. 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Основное место </a:t>
            </a:r>
            <a:r>
              <a:rPr lang="ru-RU" sz="2800" dirty="0">
                <a:latin typeface="Monotype Corsiva" panose="03010101010201010101" pitchFamily="66" charset="0"/>
              </a:rPr>
              <a:t>собраний </a:t>
            </a:r>
            <a:r>
              <a:rPr lang="ru-RU" sz="2800" dirty="0" smtClean="0">
                <a:latin typeface="Monotype Corsiva" panose="03010101010201010101" pitchFamily="66" charset="0"/>
              </a:rPr>
              <a:t>было во </a:t>
            </a:r>
            <a:r>
              <a:rPr lang="ru-RU" sz="2800" dirty="0">
                <a:latin typeface="Monotype Corsiva" panose="03010101010201010101" pitchFamily="66" charset="0"/>
              </a:rPr>
              <a:t>дворце княгини Ливен. </a:t>
            </a:r>
            <a:r>
              <a:rPr lang="ru-RU" sz="2800" dirty="0" smtClean="0"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://hecrus.ru/assets/images/a56646ffa0c321c7bacc7c366023e680_Karg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" y="103125"/>
            <a:ext cx="4653693" cy="671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3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/>
          <p:cNvSpPr/>
          <p:nvPr/>
        </p:nvSpPr>
        <p:spPr>
          <a:xfrm>
            <a:off x="683568" y="332656"/>
            <a:ext cx="7848872" cy="6120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400" dirty="0">
                <a:latin typeface="Georgia"/>
              </a:rPr>
              <a:t> </a:t>
            </a:r>
            <a:r>
              <a:rPr lang="ru-RU" sz="2400" dirty="0" smtClean="0">
                <a:latin typeface="Georgia"/>
              </a:rPr>
              <a:t>	«</a:t>
            </a:r>
            <a:r>
              <a:rPr lang="ru-RU" sz="2400" dirty="0">
                <a:latin typeface="Georgia"/>
              </a:rPr>
              <a:t>Здесь мне явился большой народ, ищущий Господа,... здесь много страждущих ...они верят в то, что им говорится слово жизни. Они поглощают с волчьим аппетитом то, что им </a:t>
            </a:r>
            <a:r>
              <a:rPr lang="ru-RU" sz="2400" dirty="0" err="1">
                <a:latin typeface="Georgia"/>
              </a:rPr>
              <a:t>проповедывается</a:t>
            </a:r>
            <a:r>
              <a:rPr lang="ru-RU" sz="2400" dirty="0">
                <a:latin typeface="Georgia"/>
              </a:rPr>
              <a:t>, люди всех сословий, наций и вероисповеданий, католики и протестанты, греки и евреи, татары, самоеды, киргизы и камчадалы, шведы и финны, немцы и французы, поляки и итальянцы — короче, здесь находятся люди всех языков и наречий, которые ... нуждаются в наставнике, проповедующем </a:t>
            </a:r>
            <a:r>
              <a:rPr lang="ru-RU" sz="2400" dirty="0" err="1">
                <a:latin typeface="Georgia"/>
              </a:rPr>
              <a:t>евангелизм</a:t>
            </a:r>
            <a:r>
              <a:rPr lang="ru-RU" sz="2400" dirty="0">
                <a:latin typeface="Georgia"/>
              </a:rPr>
              <a:t>». </a:t>
            </a:r>
            <a:endParaRPr lang="ru-RU" sz="2400" dirty="0" smtClean="0">
              <a:latin typeface="Georgia"/>
            </a:endParaRPr>
          </a:p>
          <a:p>
            <a:r>
              <a:rPr lang="ru-RU" sz="2400" dirty="0">
                <a:latin typeface="Georgia"/>
              </a:rPr>
              <a:t>	</a:t>
            </a:r>
            <a:r>
              <a:rPr lang="ru-RU" sz="2400" dirty="0" smtClean="0">
                <a:latin typeface="Georgia"/>
              </a:rPr>
              <a:t>Он </a:t>
            </a:r>
            <a:r>
              <a:rPr lang="ru-RU" sz="2400" dirty="0">
                <a:latin typeface="Georgia"/>
              </a:rPr>
              <a:t>допускал отступления от католического богослужения - проповедовал на немецком языке, в службе участвовал хор певчих, причащались не только хлебом, но и вином. часто хором исполнялись молитвы и гимны, положенные на музыку.</a:t>
            </a:r>
            <a:endParaRPr sz="2400" dirty="0"/>
          </a:p>
          <a:p>
            <a:r>
              <a:rPr lang="ru-RU" sz="2400" dirty="0">
                <a:latin typeface="Georgia"/>
              </a:rPr>
              <a:t>	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02913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/>
          <p:nvPr/>
        </p:nvPicPr>
        <p:blipFill>
          <a:blip r:embed="rId2"/>
          <a:srcRect r="5273287" b="5136274"/>
          <a:stretch>
            <a:fillRect/>
          </a:stretch>
        </p:blipFill>
        <p:spPr>
          <a:xfrm>
            <a:off x="71280" y="57240"/>
            <a:ext cx="1642320" cy="2299680"/>
          </a:xfrm>
          <a:prstGeom prst="rect">
            <a:avLst/>
          </a:prstGeom>
          <a:ln>
            <a:noFill/>
          </a:ln>
        </p:spPr>
      </p:pic>
      <p:pic>
        <p:nvPicPr>
          <p:cNvPr id="82" name="Picture 3"/>
          <p:cNvPicPr/>
          <p:nvPr/>
        </p:nvPicPr>
        <p:blipFill>
          <a:blip r:embed="rId3"/>
          <a:srcRect l="3492666" t="2007279" r="2451333" b="1247251"/>
          <a:stretch>
            <a:fillRect/>
          </a:stretch>
        </p:blipFill>
        <p:spPr>
          <a:xfrm>
            <a:off x="71280" y="2286000"/>
            <a:ext cx="1776960" cy="2428200"/>
          </a:xfrm>
          <a:prstGeom prst="rect">
            <a:avLst/>
          </a:prstGeom>
          <a:ln>
            <a:noFill/>
          </a:ln>
        </p:spPr>
      </p:pic>
      <p:pic>
        <p:nvPicPr>
          <p:cNvPr id="84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71280" y="57240"/>
            <a:ext cx="5508832" cy="6755760"/>
          </a:xfrm>
          <a:prstGeom prst="rect">
            <a:avLst/>
          </a:prstGeom>
          <a:ln>
            <a:noFill/>
          </a:ln>
        </p:spPr>
      </p:pic>
      <p:sp>
        <p:nvSpPr>
          <p:cNvPr id="85" name="CustomShape 3"/>
          <p:cNvSpPr/>
          <p:nvPr/>
        </p:nvSpPr>
        <p:spPr>
          <a:xfrm>
            <a:off x="5868144" y="260648"/>
            <a:ext cx="3024336" cy="475199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1883 </a:t>
            </a:r>
            <a:r>
              <a:rPr lang="ru-RU" sz="3600" dirty="0">
                <a:solidFill>
                  <a:srgbClr val="000000"/>
                </a:solidFill>
                <a:latin typeface="Calibri"/>
              </a:rPr>
              <a:t>год – </a:t>
            </a:r>
            <a:endParaRPr lang="ru-RU" sz="36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Георг </a:t>
            </a:r>
            <a:r>
              <a:rPr lang="ru-RU" sz="3600" dirty="0">
                <a:solidFill>
                  <a:srgbClr val="000000"/>
                </a:solidFill>
                <a:latin typeface="Calibri"/>
              </a:rPr>
              <a:t>Мюллер </a:t>
            </a:r>
            <a:endParaRPr lang="ru-RU" sz="36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(78 </a:t>
            </a:r>
            <a:r>
              <a:rPr lang="ru-RU" sz="3600" dirty="0">
                <a:solidFill>
                  <a:srgbClr val="000000"/>
                </a:solidFill>
                <a:latin typeface="Calibri"/>
              </a:rPr>
              <a:t>лет) </a:t>
            </a:r>
            <a:endParaRPr lang="ru-RU" sz="36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крестит </a:t>
            </a:r>
          </a:p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Пашкова </a:t>
            </a:r>
            <a:r>
              <a:rPr lang="ru-RU" sz="3600" dirty="0">
                <a:solidFill>
                  <a:srgbClr val="000000"/>
                </a:solidFill>
                <a:latin typeface="Calibri"/>
              </a:rPr>
              <a:t>В.А. 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0245524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lradio.net/file/76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04616"/>
            <a:ext cx="32099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hecrus.ru/assets/images/9549df9db96edca1f585a4957301e55e_Bedek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41" y="692696"/>
            <a:ext cx="3067050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445224"/>
            <a:ext cx="7056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</a:rPr>
              <a:t>Д-р Фридрих Вильгельм </a:t>
            </a:r>
            <a:r>
              <a:rPr lang="ru-RU" sz="2400" b="1" dirty="0" smtClean="0">
                <a:solidFill>
                  <a:srgbClr val="000000"/>
                </a:solidFill>
              </a:rPr>
              <a:t>БЕДЕКЕР   (1823-1906)</a:t>
            </a:r>
            <a:endParaRPr lang="ru-RU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4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0055" y="216024"/>
            <a:ext cx="5556441" cy="580526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Д-р Бедекер обратился </a:t>
            </a:r>
            <a:r>
              <a:rPr lang="ru-RU" sz="2800" dirty="0">
                <a:latin typeface="Monotype Corsiva" panose="03010101010201010101" pitchFamily="66" charset="0"/>
              </a:rPr>
              <a:t>в Англии на собрании Лорда </a:t>
            </a:r>
            <a:r>
              <a:rPr lang="ru-RU" sz="2800" dirty="0" err="1">
                <a:latin typeface="Monotype Corsiva" panose="03010101010201010101" pitchFamily="66" charset="0"/>
              </a:rPr>
              <a:t>Редстока</a:t>
            </a:r>
            <a:r>
              <a:rPr lang="ru-RU" sz="2800" dirty="0">
                <a:latin typeface="Monotype Corsiva" panose="03010101010201010101" pitchFamily="66" charset="0"/>
              </a:rPr>
              <a:t> в 1866 году и с этого момента стал ярким проповедником благодати Божией. </a:t>
            </a:r>
            <a:r>
              <a:rPr lang="ru-RU" sz="2800" dirty="0" smtClean="0"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В </a:t>
            </a:r>
            <a:r>
              <a:rPr lang="ru-RU" sz="2800" dirty="0">
                <a:latin typeface="Monotype Corsiva" panose="03010101010201010101" pitchFamily="66" charset="0"/>
              </a:rPr>
              <a:t>Россию </a:t>
            </a:r>
            <a:r>
              <a:rPr lang="ru-RU" sz="2800" dirty="0" smtClean="0">
                <a:latin typeface="Monotype Corsiva" panose="03010101010201010101" pitchFamily="66" charset="0"/>
              </a:rPr>
              <a:t>приехал </a:t>
            </a:r>
            <a:r>
              <a:rPr lang="ru-RU" sz="2800" dirty="0">
                <a:latin typeface="Monotype Corsiva" panose="03010101010201010101" pitchFamily="66" charset="0"/>
              </a:rPr>
              <a:t>в 1877 году и </a:t>
            </a:r>
            <a:r>
              <a:rPr lang="ru-RU" sz="2800" dirty="0" smtClean="0">
                <a:latin typeface="Monotype Corsiva" panose="03010101010201010101" pitchFamily="66" charset="0"/>
              </a:rPr>
              <a:t>многие </a:t>
            </a:r>
            <a:r>
              <a:rPr lang="ru-RU" sz="2800" dirty="0">
                <a:latin typeface="Monotype Corsiva" panose="03010101010201010101" pitchFamily="66" charset="0"/>
              </a:rPr>
              <a:t>годы нес Слово Господне в разных местах империи: в Москве, Петербурге, Курляндии, Прибалтике, Украине, Кавказе, Сибири, Дальнем </a:t>
            </a:r>
            <a:r>
              <a:rPr lang="ru-RU" sz="2800" dirty="0" smtClean="0">
                <a:latin typeface="Monotype Corsiva" panose="03010101010201010101" pitchFamily="66" charset="0"/>
              </a:rPr>
              <a:t>востоке и даже </a:t>
            </a:r>
            <a:r>
              <a:rPr lang="ru-RU" sz="2800" dirty="0">
                <a:latin typeface="Monotype Corsiva" panose="03010101010201010101" pitchFamily="66" charset="0"/>
              </a:rPr>
              <a:t>до Сахалина.</a:t>
            </a:r>
          </a:p>
        </p:txBody>
      </p:sp>
      <p:pic>
        <p:nvPicPr>
          <p:cNvPr id="2050" name="Picture 2" descr="http://hecrus.ru/assets/images/9549df9db96edca1f585a4957301e55e_Bedek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067050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43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uzzleit.ru/files/puzzles/28/28414/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2" y="980728"/>
            <a:ext cx="438048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32291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Calibri"/>
              </a:rPr>
              <a:t>Графиня Елена </a:t>
            </a:r>
            <a:r>
              <a:rPr lang="ru-RU" sz="2800" dirty="0">
                <a:solidFill>
                  <a:srgbClr val="000000"/>
                </a:solidFill>
                <a:latin typeface="Calibri"/>
              </a:rPr>
              <a:t>Ивановна Шувалова, </a:t>
            </a:r>
            <a:r>
              <a:rPr lang="ru-RU" sz="2800" dirty="0" smtClean="0">
                <a:solidFill>
                  <a:srgbClr val="000000"/>
                </a:solidFill>
                <a:latin typeface="Calibri"/>
              </a:rPr>
              <a:t>урожденная</a:t>
            </a:r>
            <a:r>
              <a:rPr lang="ru-RU" sz="2800" dirty="0">
                <a:solidFill>
                  <a:srgbClr val="000000"/>
                </a:solidFill>
                <a:latin typeface="Calibri"/>
              </a:rPr>
              <a:t> </a:t>
            </a:r>
            <a:r>
              <a:rPr lang="ru-RU" sz="2800" dirty="0" smtClean="0">
                <a:solidFill>
                  <a:srgbClr val="000000"/>
                </a:solidFill>
                <a:latin typeface="Calibri"/>
              </a:rPr>
              <a:t>Черткова (1830 г.р.)</a:t>
            </a:r>
            <a:endParaRPr lang="ru-RU" sz="2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2" descr="https://upload.wikimedia.org/wikipedia/commons/b/ba/E.I._Shuval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6398"/>
            <a:ext cx="4275395" cy="537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1981" y="0"/>
            <a:ext cx="3542019" cy="688538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Графиня Елена </a:t>
            </a:r>
            <a:r>
              <a:rPr lang="ru-RU" sz="2800" dirty="0">
                <a:latin typeface="Monotype Corsiva" panose="03010101010201010101" pitchFamily="66" charset="0"/>
              </a:rPr>
              <a:t>Ивановна </a:t>
            </a:r>
            <a:r>
              <a:rPr lang="ru-RU" sz="2800" dirty="0" smtClean="0">
                <a:latin typeface="Monotype Corsiva" panose="03010101010201010101" pitchFamily="66" charset="0"/>
              </a:rPr>
              <a:t>Шувалова. 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Ее муж, Граф </a:t>
            </a:r>
            <a:r>
              <a:rPr lang="ru-RU" sz="2800" dirty="0">
                <a:latin typeface="Monotype Corsiva" panose="03010101010201010101" pitchFamily="66" charset="0"/>
              </a:rPr>
              <a:t>Пётр Андреевич </a:t>
            </a:r>
            <a:r>
              <a:rPr lang="ru-RU" sz="2800" dirty="0" smtClean="0">
                <a:latin typeface="Monotype Corsiva" panose="03010101010201010101" pitchFamily="66" charset="0"/>
              </a:rPr>
              <a:t>Шувалов, </a:t>
            </a:r>
            <a:r>
              <a:rPr lang="ru-RU" sz="2800" dirty="0">
                <a:latin typeface="Monotype Corsiva" panose="03010101010201010101" pitchFamily="66" charset="0"/>
              </a:rPr>
              <a:t>был начальником Главного Жандармского Управления. </a:t>
            </a:r>
            <a:r>
              <a:rPr lang="ru-RU" sz="2800" dirty="0" smtClean="0"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Графиня </a:t>
            </a:r>
            <a:r>
              <a:rPr lang="ru-RU" sz="2800" dirty="0">
                <a:latin typeface="Monotype Corsiva" panose="03010101010201010101" pitchFamily="66" charset="0"/>
              </a:rPr>
              <a:t>любила братьев и сестёр во Христе и не стыдилась проявлять эту любовь пред людьми мира сего</a:t>
            </a:r>
            <a:r>
              <a:rPr lang="ru-RU" sz="2800" dirty="0" smtClean="0">
                <a:latin typeface="Monotype Corsiva" panose="03010101010201010101" pitchFamily="66" charset="0"/>
              </a:rPr>
              <a:t>.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>
                <a:latin typeface="Monotype Corsiva" panose="03010101010201010101" pitchFamily="66" charset="0"/>
              </a:rPr>
              <a:t>В годы гонений графиня помогла многим преследуемым </a:t>
            </a:r>
            <a:r>
              <a:rPr lang="ru-RU" sz="2800" dirty="0" smtClean="0">
                <a:latin typeface="Monotype Corsiva" panose="03010101010201010101" pitchFamily="66" charset="0"/>
              </a:rPr>
              <a:t>и страдающим</a:t>
            </a:r>
            <a:r>
              <a:rPr lang="ru-RU" sz="2800" dirty="0">
                <a:latin typeface="Monotype Corsiva" panose="03010101010201010101" pitchFamily="66" charset="0"/>
              </a:rPr>
              <a:t/>
            </a:r>
            <a:br>
              <a:rPr lang="ru-RU" sz="2800" dirty="0">
                <a:latin typeface="Monotype Corsiva" panose="03010101010201010101" pitchFamily="66" charset="0"/>
              </a:rPr>
            </a:b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4" name="Picture 2" descr="https://cdn.turkaramamotoru.com/ru/chertkova-elizaveta-ivanovna-9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68756"/>
            <a:ext cx="5638493" cy="695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11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Рисунок 11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2560" cy="605484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724342" y="35332"/>
            <a:ext cx="5799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/>
              </a:rPr>
              <a:t>Дома </a:t>
            </a:r>
            <a:r>
              <a:rPr lang="ru-RU" dirty="0">
                <a:latin typeface="Arial"/>
              </a:rPr>
              <a:t>графини Шуваловой Е.И</a:t>
            </a:r>
            <a:r>
              <a:rPr lang="ru-RU" dirty="0" smtClean="0">
                <a:latin typeface="Arial"/>
              </a:rPr>
              <a:t>. и графа Корфа М.М.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4265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Рисунок 121"/>
          <p:cNvPicPr/>
          <p:nvPr/>
        </p:nvPicPr>
        <p:blipFill>
          <a:blip r:embed="rId2"/>
          <a:stretch>
            <a:fillRect/>
          </a:stretch>
        </p:blipFill>
        <p:spPr>
          <a:xfrm>
            <a:off x="37952" y="838080"/>
            <a:ext cx="9142560" cy="6054840"/>
          </a:xfrm>
          <a:prstGeom prst="rect">
            <a:avLst/>
          </a:prstGeom>
          <a:ln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0" y="72008"/>
            <a:ext cx="9143280" cy="69269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dirty="0">
                <a:latin typeface="Arial"/>
              </a:rPr>
              <a:t>Дом графини Шуваловой Е.И., ул. Миллионная, д.32/34 (на фото — желтый дом в левой части, в правой  - более поздняя застройка квартала </a:t>
            </a:r>
            <a:r>
              <a:rPr lang="ru-RU" dirty="0" smtClean="0">
                <a:latin typeface="Arial"/>
              </a:rPr>
              <a:t>Шуваловых))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221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125"/>
          <p:cNvPicPr/>
          <p:nvPr/>
        </p:nvPicPr>
        <p:blipFill>
          <a:blip r:embed="rId2"/>
          <a:stretch>
            <a:fillRect/>
          </a:stretch>
        </p:blipFill>
        <p:spPr>
          <a:xfrm>
            <a:off x="11160" y="810000"/>
            <a:ext cx="9142560" cy="605484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559080" y="187200"/>
            <a:ext cx="8494920" cy="46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>
                <a:latin typeface="Arial"/>
              </a:rPr>
              <a:t>Дом барона Николаи П.Н., наб.р. Мойки, д.30</a:t>
            </a:r>
            <a:endParaRPr/>
          </a:p>
        </p:txBody>
      </p:sp>
      <p:pic>
        <p:nvPicPr>
          <p:cNvPr id="128" name="Рисунок 127"/>
          <p:cNvPicPr/>
          <p:nvPr/>
        </p:nvPicPr>
        <p:blipFill>
          <a:blip r:embed="rId3"/>
          <a:stretch>
            <a:fillRect/>
          </a:stretch>
        </p:blipFill>
        <p:spPr>
          <a:xfrm>
            <a:off x="-49680" y="4212000"/>
            <a:ext cx="2136960" cy="2664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5906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img-fotki.yandex.ru/get/3307/97833783.bd8/0_11ebac_d52fe334_XX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4710" r="4033" b="6348"/>
          <a:stretch/>
        </p:blipFill>
        <p:spPr bwMode="auto">
          <a:xfrm>
            <a:off x="-108520" y="-180921"/>
            <a:ext cx="9314665" cy="706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64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ntent.foto.mail.ru/mail/shel1983/old_viborg/i-366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7"/>
          <a:stretch/>
        </p:blipFill>
        <p:spPr bwMode="auto">
          <a:xfrm>
            <a:off x="3406260" y="10673"/>
            <a:ext cx="5715000" cy="371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ristikivi.spb.ru/albums/images/viipuri/monrepos/monrepos-ludwig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9558" r="6195" b="15182"/>
          <a:stretch/>
        </p:blipFill>
        <p:spPr bwMode="auto">
          <a:xfrm>
            <a:off x="0" y="2587716"/>
            <a:ext cx="6673755" cy="425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yavix.ru/w/i/1/2/0/wi1208909_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5233" r="4682" b="13279"/>
          <a:stretch/>
        </p:blipFill>
        <p:spPr bwMode="auto">
          <a:xfrm>
            <a:off x="4618410" y="2587716"/>
            <a:ext cx="2074460" cy="230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73755" y="3766388"/>
            <a:ext cx="24702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В его красивейшей усадьбе </a:t>
            </a:r>
            <a:r>
              <a:rPr lang="ru-RU" sz="2400" dirty="0" err="1" smtClean="0">
                <a:latin typeface="Monotype Corsiva" panose="03010101010201010101" pitchFamily="66" charset="0"/>
              </a:rPr>
              <a:t>Монрепо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latin typeface="Monotype Corsiva" panose="03010101010201010101" pitchFamily="66" charset="0"/>
              </a:rPr>
              <a:t>проходили общения, люди открывали сердца Богу, беседы часто кончались </a:t>
            </a:r>
            <a:r>
              <a:rPr lang="ru-RU" sz="2400" dirty="0">
                <a:latin typeface="Monotype Corsiva" panose="03010101010201010101" pitchFamily="66" charset="0"/>
              </a:rPr>
              <a:t>исповедью и </a:t>
            </a:r>
            <a:r>
              <a:rPr lang="ru-RU" sz="2400" dirty="0" smtClean="0">
                <a:latin typeface="Monotype Corsiva" panose="03010101010201010101" pitchFamily="66" charset="0"/>
              </a:rPr>
              <a:t>молитвой  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2222" y="-27384"/>
            <a:ext cx="34284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Незаметно </a:t>
            </a:r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Барон Николаи многим </a:t>
            </a: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жертвовал, чтобы быть свободным для дела </a:t>
            </a:r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Божия</a:t>
            </a: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- оставил </a:t>
            </a: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службу </a:t>
            </a:r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в Государственном </a:t>
            </a: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Совете, </a:t>
            </a:r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продал парусную </a:t>
            </a: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яхту, на которой любил плавать по Финскому Заливу, </a:t>
            </a:r>
            <a:endParaRPr lang="ru-RU" sz="2400" dirty="0" smtClean="0">
              <a:latin typeface="Monotype Corsiva" panose="03010101010201010101" pitchFamily="66" charset="0"/>
              <a:ea typeface="+mj-ea"/>
              <a:cs typeface="+mj-cs"/>
            </a:endParaRPr>
          </a:p>
          <a:p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и </a:t>
            </a:r>
            <a:r>
              <a:rPr lang="ru-RU" sz="2400" dirty="0">
                <a:latin typeface="Monotype Corsiva" panose="03010101010201010101" pitchFamily="66" charset="0"/>
                <a:ea typeface="+mj-ea"/>
                <a:cs typeface="+mj-cs"/>
              </a:rPr>
              <a:t>многое </a:t>
            </a:r>
            <a:r>
              <a:rPr lang="ru-RU" sz="2400" dirty="0" smtClean="0">
                <a:latin typeface="Monotype Corsiva" panose="03010101010201010101" pitchFamily="66" charset="0"/>
                <a:ea typeface="+mj-ea"/>
                <a:cs typeface="+mj-cs"/>
              </a:rPr>
              <a:t>другое…</a:t>
            </a:r>
            <a:endParaRPr lang="ru-RU" sz="2400" dirty="0">
              <a:latin typeface="Monotype Corsiva" panose="03010101010201010101" pitchFamily="66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4347434"/>
            <a:ext cx="1050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Monotype Corsiva" panose="03010101010201010101" pitchFamily="66" charset="0"/>
              </a:rPr>
              <a:t>Монрепо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675295" y="188640"/>
            <a:ext cx="1050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Monotype Corsiva" panose="03010101010201010101" pitchFamily="66" charset="0"/>
              </a:rPr>
              <a:t>Монрепо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0061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0"/>
            <a:ext cx="3101330" cy="2183122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latin typeface="Monotype Corsiva" panose="03010101010201010101" pitchFamily="66" charset="0"/>
                <a:ea typeface="+mn-ea"/>
                <a:cs typeface="+mn-cs"/>
              </a:rPr>
              <a:t>В 1870 -х годах в Российском обществе наступали изменения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814" y="1587381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D:\История\Презентация\фото к презентации\Библия издание 18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83122"/>
            <a:ext cx="5981650" cy="44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стория\Презентация\фото к презентации\Острожская Библия на старославянск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44014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8579" y="4293096"/>
            <a:ext cx="27200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dirty="0">
                <a:latin typeface="Monotype Corsiva" panose="03010101010201010101" pitchFamily="66" charset="0"/>
                <a:ea typeface="+mj-ea"/>
                <a:cs typeface="+mj-cs"/>
              </a:rPr>
              <a:t>в 1876 вышло первое издание Библии на русском языке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933056"/>
            <a:ext cx="28803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Monotype Corsiva" panose="03010101010201010101" pitchFamily="66" charset="0"/>
              </a:rPr>
              <a:t>Евангелие на старославянском языке было недостаточно понятно простому народу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085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-29263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err="1" smtClean="0">
                <a:latin typeface="Monotype Corsiva" panose="03010101010201010101" pitchFamily="66" charset="0"/>
              </a:rPr>
              <a:t>Пашковцы</a:t>
            </a:r>
            <a:r>
              <a:rPr lang="ru-RU" sz="4800" b="1" dirty="0" smtClean="0">
                <a:latin typeface="Monotype Corsiva" panose="03010101010201010101" pitchFamily="66" charset="0"/>
              </a:rPr>
              <a:t>    </a:t>
            </a:r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801734"/>
            <a:ext cx="799288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«…они стремились к лучшему, то есть к небесному…»                Евр. 11:16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Разносторонняя евангелизация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Дома Молитвы (Залы)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Жертвенность, отказ от земных благ, изгнание</a:t>
            </a:r>
          </a:p>
          <a:p>
            <a:pPr marL="342900" indent="-342900">
              <a:buFontTx/>
              <a:buChar char="-"/>
            </a:pPr>
            <a:r>
              <a:rPr lang="ru-RU" sz="2400" dirty="0"/>
              <a:t>Организованное </a:t>
            </a:r>
            <a:r>
              <a:rPr lang="ru-RU" sz="2400" dirty="0" smtClean="0"/>
              <a:t>служение</a:t>
            </a:r>
            <a:endParaRPr lang="ru-RU" sz="2400" dirty="0"/>
          </a:p>
          <a:p>
            <a:pPr marL="342900" indent="-342900">
              <a:buFontTx/>
              <a:buChar char="-"/>
            </a:pPr>
            <a:r>
              <a:rPr lang="ru-RU" sz="2400" dirty="0" smtClean="0"/>
              <a:t>Заступничество</a:t>
            </a:r>
            <a:endParaRPr lang="ru-RU" sz="2400" dirty="0" smtClean="0">
              <a:latin typeface="Monotype Corsiva" panose="03010101010201010101" pitchFamily="66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/>
              <a:t>Общины по всей Империи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Издательство – миллионы экземпляров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Нет деления на сословия, нации и т.д. – высшие аристократы постепенно уходят на задний план в церкви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Единство </a:t>
            </a:r>
            <a:r>
              <a:rPr lang="ru-RU" sz="2400" dirty="0" err="1" smtClean="0"/>
              <a:t>Пашковцев</a:t>
            </a:r>
            <a:r>
              <a:rPr lang="ru-RU" sz="2400" dirty="0" smtClean="0"/>
              <a:t>, Штундистов, Баптистов – Евангельские Христиане Баптисты в будущем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Последующие церкви в разных странах</a:t>
            </a:r>
          </a:p>
        </p:txBody>
      </p:sp>
    </p:spTree>
    <p:extLst>
      <p:ext uri="{BB962C8B-B14F-4D97-AF65-F5344CB8AC3E}">
        <p14:creationId xmlns:p14="http://schemas.microsoft.com/office/powerpoint/2010/main" val="30068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npg.org.uk/800_800/0/2/mw2526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4374" r="5998" b="10953"/>
          <a:stretch/>
        </p:blipFill>
        <p:spPr bwMode="auto">
          <a:xfrm>
            <a:off x="189270" y="188640"/>
            <a:ext cx="4238714" cy="645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83217" y="332656"/>
            <a:ext cx="43470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</a:rPr>
              <a:t>Лорд </a:t>
            </a:r>
            <a:r>
              <a:rPr lang="ru-RU" sz="2800" b="1" dirty="0" err="1">
                <a:solidFill>
                  <a:srgbClr val="000000"/>
                </a:solidFill>
              </a:rPr>
              <a:t>Редсток</a:t>
            </a:r>
            <a:r>
              <a:rPr lang="ru-RU" sz="2800" b="1" dirty="0">
                <a:solidFill>
                  <a:srgbClr val="000000"/>
                </a:solidFill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</a:rPr>
              <a:t> </a:t>
            </a:r>
            <a:r>
              <a:rPr lang="ru-RU" sz="2800" dirty="0" smtClean="0">
                <a:solidFill>
                  <a:srgbClr val="000000"/>
                </a:solidFill>
              </a:rPr>
              <a:t>(</a:t>
            </a:r>
            <a:r>
              <a:rPr lang="ru-RU" sz="2800" dirty="0" smtClean="0"/>
              <a:t>1833-1913)</a:t>
            </a:r>
            <a:endParaRPr lang="ru-RU" sz="2800" dirty="0"/>
          </a:p>
          <a:p>
            <a:r>
              <a:rPr lang="ru-RU" sz="2800" dirty="0" smtClean="0">
                <a:solidFill>
                  <a:srgbClr val="000000"/>
                </a:solidFill>
                <a:latin typeface="Calibri"/>
              </a:rPr>
              <a:t>1874 </a:t>
            </a:r>
            <a:r>
              <a:rPr lang="ru-RU" sz="2800" dirty="0">
                <a:solidFill>
                  <a:srgbClr val="000000"/>
                </a:solidFill>
                <a:latin typeface="Calibri"/>
              </a:rPr>
              <a:t>год </a:t>
            </a:r>
            <a:r>
              <a:rPr lang="ru-RU" sz="2800" dirty="0" smtClean="0">
                <a:solidFill>
                  <a:srgbClr val="000000"/>
                </a:solidFill>
                <a:latin typeface="Calibri"/>
              </a:rPr>
              <a:t>— </a:t>
            </a:r>
            <a:r>
              <a:rPr lang="ru-RU" sz="2800" dirty="0">
                <a:solidFill>
                  <a:srgbClr val="000000"/>
                </a:solidFill>
                <a:latin typeface="Calibri"/>
              </a:rPr>
              <a:t>начало Петербургской общины</a:t>
            </a:r>
          </a:p>
        </p:txBody>
      </p:sp>
      <p:pic>
        <p:nvPicPr>
          <p:cNvPr id="1028" name="Picture 4" descr="http://www.word4you.ru/upload/iblock/128/128fa9effe34fbfd770afb1cd0d1f9d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5"/>
          <a:stretch/>
        </p:blipFill>
        <p:spPr bwMode="auto">
          <a:xfrm>
            <a:off x="4644008" y="1878133"/>
            <a:ext cx="4286250" cy="476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90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524859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	</a:t>
            </a:r>
            <a:r>
              <a:rPr lang="ru-RU" sz="2800" dirty="0" smtClean="0">
                <a:latin typeface="Monotype Corsiva" panose="03010101010201010101" pitchFamily="66" charset="0"/>
              </a:rPr>
              <a:t>Лорд </a:t>
            </a:r>
            <a:r>
              <a:rPr lang="ru-RU" sz="2800" dirty="0" err="1" smtClean="0">
                <a:latin typeface="Monotype Corsiva" panose="03010101010201010101" pitchFamily="66" charset="0"/>
              </a:rPr>
              <a:t>Редсток</a:t>
            </a:r>
            <a:r>
              <a:rPr lang="ru-RU" sz="2800" dirty="0" smtClean="0">
                <a:latin typeface="Monotype Corsiva" panose="03010101010201010101" pitchFamily="66" charset="0"/>
              </a:rPr>
              <a:t> имел большое состояние, получил </a:t>
            </a:r>
            <a:r>
              <a:rPr lang="ru-RU" sz="2800" dirty="0">
                <a:latin typeface="Monotype Corsiva" panose="03010101010201010101" pitchFamily="66" charset="0"/>
              </a:rPr>
              <a:t>прекрасное образование в Оксфорде, участвовал в соревнованиях по гребле и занимался музыкой.</a:t>
            </a:r>
          </a:p>
        </p:txBody>
      </p:sp>
      <p:pic>
        <p:nvPicPr>
          <p:cNvPr id="1032" name="Picture 8" descr="http://img1.liveinternet.ru/images/attach/c/0/52/761/52761646_1261488062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4"/>
          <a:stretch/>
        </p:blipFill>
        <p:spPr bwMode="auto">
          <a:xfrm>
            <a:off x="3410863" y="1484784"/>
            <a:ext cx="5697641" cy="534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История\Презентация\Для презентации\фото к презентации\Лорд Редсток 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1190" r="13907" b="11045"/>
          <a:stretch/>
        </p:blipFill>
        <p:spPr bwMode="auto">
          <a:xfrm>
            <a:off x="68633" y="1484784"/>
            <a:ext cx="3247773" cy="533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71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.ytimg.com/vi/hzGJpEtYwpM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8" r="7783"/>
          <a:stretch/>
        </p:blipFill>
        <p:spPr bwMode="auto">
          <a:xfrm>
            <a:off x="0" y="742255"/>
            <a:ext cx="9144000" cy="61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История\Презентация\фото к презентации\Лорд Редсток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t="16906" r="16273" b="12846"/>
          <a:stretch/>
        </p:blipFill>
        <p:spPr bwMode="auto">
          <a:xfrm>
            <a:off x="17136" y="2276872"/>
            <a:ext cx="275466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136" y="-99392"/>
            <a:ext cx="912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dirty="0">
                <a:latin typeface="Monotype Corsiva" panose="03010101010201010101" pitchFamily="66" charset="0"/>
                <a:ea typeface="+mj-ea"/>
                <a:cs typeface="+mj-cs"/>
              </a:rPr>
              <a:t>Родословие Лорда </a:t>
            </a:r>
            <a:r>
              <a:rPr lang="ru-RU" sz="2800" dirty="0" err="1">
                <a:latin typeface="Monotype Corsiva" panose="03010101010201010101" pitchFamily="66" charset="0"/>
                <a:ea typeface="+mj-ea"/>
                <a:cs typeface="+mj-cs"/>
              </a:rPr>
              <a:t>Редстока</a:t>
            </a:r>
            <a:r>
              <a:rPr lang="ru-RU" sz="2800" dirty="0">
                <a:latin typeface="Monotype Corsiva" panose="03010101010201010101" pitchFamily="66" charset="0"/>
                <a:ea typeface="+mj-ea"/>
                <a:cs typeface="+mj-cs"/>
              </a:rPr>
              <a:t> было известно со времен Вильгельма </a:t>
            </a:r>
            <a:r>
              <a:rPr lang="ru-RU" sz="2800" dirty="0" smtClean="0">
                <a:latin typeface="Monotype Corsiva" panose="03010101010201010101" pitchFamily="66" charset="0"/>
                <a:ea typeface="+mj-ea"/>
                <a:cs typeface="+mj-cs"/>
              </a:rPr>
              <a:t>Завоевателя, он, как дед и отец, стал блистательным офицером.</a:t>
            </a:r>
            <a:endParaRPr lang="ru-RU" sz="2800" dirty="0">
              <a:latin typeface="Monotype Corsiva" panose="03010101010201010101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700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1715" y="61918"/>
            <a:ext cx="6562285" cy="1448476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atin typeface="Monotype Corsiva" panose="03010101010201010101" pitchFamily="66" charset="0"/>
              </a:rPr>
              <a:t>В</a:t>
            </a:r>
            <a:r>
              <a:rPr lang="ru-RU" sz="3100" dirty="0" smtClean="0">
                <a:latin typeface="Monotype Corsiva" panose="03010101010201010101" pitchFamily="66" charset="0"/>
              </a:rPr>
              <a:t>о </a:t>
            </a:r>
            <a:r>
              <a:rPr lang="ru-RU" sz="3100" dirty="0">
                <a:latin typeface="Monotype Corsiva" panose="03010101010201010101" pitchFamily="66" charset="0"/>
              </a:rPr>
              <a:t>время Крымской войны в 1855 году, </a:t>
            </a:r>
            <a:r>
              <a:rPr lang="ru-RU" sz="3100" dirty="0" smtClean="0">
                <a:latin typeface="Monotype Corsiva" panose="03010101010201010101" pitchFamily="66" charset="0"/>
              </a:rPr>
              <a:t>находясь на </a:t>
            </a:r>
            <a:r>
              <a:rPr lang="ru-RU" sz="3100" dirty="0">
                <a:latin typeface="Monotype Corsiva" panose="03010101010201010101" pitchFamily="66" charset="0"/>
              </a:rPr>
              <a:t>краю </a:t>
            </a:r>
            <a:r>
              <a:rPr lang="ru-RU" sz="3100" dirty="0" smtClean="0">
                <a:latin typeface="Monotype Corsiva" panose="03010101010201010101" pitchFamily="66" charset="0"/>
              </a:rPr>
              <a:t>смерти, Лорд </a:t>
            </a:r>
            <a:r>
              <a:rPr lang="ru-RU" sz="3100" dirty="0" err="1" smtClean="0">
                <a:latin typeface="Monotype Corsiva" panose="03010101010201010101" pitchFamily="66" charset="0"/>
              </a:rPr>
              <a:t>Редсток</a:t>
            </a:r>
            <a:r>
              <a:rPr lang="ru-RU" sz="3100" dirty="0" smtClean="0">
                <a:latin typeface="Monotype Corsiva" panose="03010101010201010101" pitchFamily="66" charset="0"/>
              </a:rPr>
              <a:t> уверовал во Христа</a:t>
            </a:r>
            <a:endParaRPr lang="ru-RU" sz="31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История\Презентация\фото к презентации\Крымская вой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" y="1510393"/>
            <a:ext cx="9144000" cy="534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История\Презентация\фото к презентации\Лорд Гренвилл Редсток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039"/>
            <a:ext cx="2618227" cy="349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1628800"/>
            <a:ext cx="3233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Крымская война  </a:t>
            </a:r>
            <a:r>
              <a:rPr lang="ru-RU" sz="2400" b="1" dirty="0">
                <a:latin typeface="Monotype Corsiva" panose="03010101010201010101" pitchFamily="66" charset="0"/>
              </a:rPr>
              <a:t>1855 </a:t>
            </a:r>
            <a:r>
              <a:rPr lang="ru-RU" sz="2400" b="1" dirty="0" smtClean="0">
                <a:latin typeface="Monotype Corsiva" panose="03010101010201010101" pitchFamily="66" charset="0"/>
              </a:rPr>
              <a:t>год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336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3738</TotalTime>
  <Words>958</Words>
  <Application>Microsoft Office PowerPoint</Application>
  <PresentationFormat>Экран (4:3)</PresentationFormat>
  <Paragraphs>94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В 1870 -х годах в Российском обществе наступали изменения</vt:lpstr>
      <vt:lpstr>Презентация PowerPoint</vt:lpstr>
      <vt:lpstr> Лорд Редсток имел большое состояние, получил прекрасное образование в Оксфорде, участвовал в соревнованиях по гребле и занимался музыкой.</vt:lpstr>
      <vt:lpstr>Презентация PowerPoint</vt:lpstr>
      <vt:lpstr>Во время Крымской войны в 1855 году, находясь на краю смерти, Лорд Редсток уверовал во Христа</vt:lpstr>
      <vt:lpstr>Презентация PowerPoint</vt:lpstr>
      <vt:lpstr>Презентация PowerPoint</vt:lpstr>
      <vt:lpstr>Презентация PowerPoint</vt:lpstr>
      <vt:lpstr>Граф  Модест Модестович Корф   (1843 — 1937)  Вместе с полковником Пашковым стал руководителем редстокистов, проповедуя и посещая верующих в разных регионах.   Он распространял евангелие и среди высшего света, и среди извозчиков на постоялых дворах, в ночлежных домах, тюрьмах, приютах и других местах. </vt:lpstr>
      <vt:lpstr>Презентация PowerPoint</vt:lpstr>
      <vt:lpstr>Презентация PowerPoint</vt:lpstr>
      <vt:lpstr>Графиня Елизавета Ивановна Черткова (графиня Чернышева-Кругликова) была наследницей богатого дворянского рода  и одной из самых любимых фрейлин Императрицы. Ее муж был царский генерал-адъютант, военачальник из аристократического рода. Дом Чертковых часто посещали царствующие особы и сам император Александр II</vt:lpstr>
      <vt:lpstr>Презентация PowerPoint</vt:lpstr>
      <vt:lpstr>Презентация PowerPoint</vt:lpstr>
      <vt:lpstr>Презентация PowerPoint</vt:lpstr>
      <vt:lpstr>Дворец Ливен, ул. Большая Морская, д.43</vt:lpstr>
      <vt:lpstr>Презентация PowerPoint</vt:lpstr>
      <vt:lpstr>Счастливая в браке и обладавшая огромными средствами имела всё, чего человек может пожелать для своей земной жизни. Однако и она испытывала нужду в чём-то высшем ... Царство Божие нужно людям всех возрастов и положений, а не только престарелым, больным и обездоленным, как часто приходится слышать. </vt:lpstr>
      <vt:lpstr>Дом Гагариной, ул. Большая Морская, д.45</vt:lpstr>
      <vt:lpstr>В доме княгини Гагариной по проекту Монферрана на Большой Морской, 45 проходили собрания. В зале с рельефным, выложенным узорами из дубового паркета, потолком множество людей слышали евангельскую весть из уст таких вдохновенных братьев как Рябошапка и многих других</vt:lpstr>
      <vt:lpstr>Граф Алексей Павлович Бобринский  (1826 — 1894)  Был правнуком императрицы Екатерины II, генерал-майором, министром путей сообщения Российской Империи.   Во время Крымской войны он был у порога смерти. Через двадцать лет, в 1874 году, он встретил человека, который, подобно ему, думал о Творце во время той же войны</vt:lpstr>
      <vt:lpstr>Дворец Бобринских, ул. Галерная, д.58-60</vt:lpstr>
      <vt:lpstr>Александра Ивановна Пашкова  (урожденная графиня Чернышёва-Кругликова). </vt:lpstr>
      <vt:lpstr>Полковник Кавалергардского полка Василий Александрович Пашков (1831 — 1902)  был богатым помещиком и благородным человеком.   Ему внезапно открылось его состояние, всё слышанное из Слова Божия касалось лично его. Он почувствовал свою греховность и отчуждённость от Бога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Юлия Денисовна Засецкая (дочь героя войны с Наполеоном Дениса Давыдова) </vt:lpstr>
      <vt:lpstr>Когда Пашковцы из петербургской аристократии разъезжались по своим летним резиденциям, они продолжала дело и там. В результате, практически во всех частях европейской России образовались группы Пашковцев</vt:lpstr>
      <vt:lpstr>Презентация PowerPoint</vt:lpstr>
      <vt:lpstr>Презентация PowerPoint</vt:lpstr>
      <vt:lpstr>Иван Вениаминович Каргель (1849-1937) После высылки Пашкова из России руководителем Пашковцев стал.   Пашковцы стали называться Евангельскими Христианами.   Основное место собраний было во дворце княгини Ливен.  .</vt:lpstr>
      <vt:lpstr>Презентация PowerPoint</vt:lpstr>
      <vt:lpstr>Презентация PowerPoint</vt:lpstr>
      <vt:lpstr>Д-р Бедекер обратился в Англии на собрании Лорда Редстока в 1866 году и с этого момента стал ярким проповедником благодати Божией.  В Россию приехал в 1877 году и многие годы нес Слово Господне в разных местах империи: в Москве, Петербурге, Курляндии, Прибалтике, Украине, Кавказе, Сибири, Дальнем востоке и даже до Сахалина.</vt:lpstr>
      <vt:lpstr>Презентация PowerPoint</vt:lpstr>
      <vt:lpstr>Графиня Елена Ивановна Шувалова.   Ее муж, Граф Пётр Андреевич Шувалов, был начальником Главного Жандармского Управления.  Графиня любила братьев и сестёр во Христе и не стыдилась проявлять эту любовь пред людьми мира сего.  В годы гонений графиня помогла многим преследуемым и страдающим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Николай</cp:lastModifiedBy>
  <cp:revision>214</cp:revision>
  <dcterms:created xsi:type="dcterms:W3CDTF">2017-04-29T15:22:25Z</dcterms:created>
  <dcterms:modified xsi:type="dcterms:W3CDTF">2017-08-18T05:53:50Z</dcterms:modified>
</cp:coreProperties>
</file>